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26" name="PlaceHolder 2"/>
          <p:cNvSpPr>
            <a:spLocks noGrp="1"/>
          </p:cNvSpPr>
          <p:nvPr>
            <p:ph type="body"/>
          </p:nvPr>
        </p:nvSpPr>
        <p:spPr>
          <a:xfrm>
            <a:off x="311760" y="1152360"/>
            <a:ext cx="852012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27" name="PlaceHolder 3"/>
          <p:cNvSpPr>
            <a:spLocks noGrp="1"/>
          </p:cNvSpPr>
          <p:nvPr>
            <p:ph type="body"/>
          </p:nvPr>
        </p:nvSpPr>
        <p:spPr>
          <a:xfrm>
            <a:off x="311760" y="2936880"/>
            <a:ext cx="852012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29"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30"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31"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32" name="PlaceHolder 5"/>
          <p:cNvSpPr>
            <a:spLocks noGrp="1"/>
          </p:cNvSpPr>
          <p:nvPr>
            <p:ph type="body"/>
          </p:nvPr>
        </p:nvSpPr>
        <p:spPr>
          <a:xfrm>
            <a:off x="4677840" y="293688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34" name="PlaceHolder 2"/>
          <p:cNvSpPr>
            <a:spLocks noGrp="1"/>
          </p:cNvSpPr>
          <p:nvPr>
            <p:ph type="body"/>
          </p:nvPr>
        </p:nvSpPr>
        <p:spPr>
          <a:xfrm>
            <a:off x="311760" y="115236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35" name="PlaceHolder 3"/>
          <p:cNvSpPr>
            <a:spLocks noGrp="1"/>
          </p:cNvSpPr>
          <p:nvPr>
            <p:ph type="body"/>
          </p:nvPr>
        </p:nvSpPr>
        <p:spPr>
          <a:xfrm>
            <a:off x="3192480" y="115236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36" name="PlaceHolder 4"/>
          <p:cNvSpPr>
            <a:spLocks noGrp="1"/>
          </p:cNvSpPr>
          <p:nvPr>
            <p:ph type="body"/>
          </p:nvPr>
        </p:nvSpPr>
        <p:spPr>
          <a:xfrm>
            <a:off x="6073200" y="115236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37" name="PlaceHolder 5"/>
          <p:cNvSpPr>
            <a:spLocks noGrp="1"/>
          </p:cNvSpPr>
          <p:nvPr>
            <p:ph type="body"/>
          </p:nvPr>
        </p:nvSpPr>
        <p:spPr>
          <a:xfrm>
            <a:off x="311760" y="293688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38" name="PlaceHolder 6"/>
          <p:cNvSpPr>
            <a:spLocks noGrp="1"/>
          </p:cNvSpPr>
          <p:nvPr>
            <p:ph type="body"/>
          </p:nvPr>
        </p:nvSpPr>
        <p:spPr>
          <a:xfrm>
            <a:off x="3192480" y="293688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39" name="PlaceHolder 7"/>
          <p:cNvSpPr>
            <a:spLocks noGrp="1"/>
          </p:cNvSpPr>
          <p:nvPr>
            <p:ph type="body"/>
          </p:nvPr>
        </p:nvSpPr>
        <p:spPr>
          <a:xfrm>
            <a:off x="6073200" y="293688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47" name="PlaceHolder 2"/>
          <p:cNvSpPr>
            <a:spLocks noGrp="1"/>
          </p:cNvSpPr>
          <p:nvPr>
            <p:ph type="subTitle"/>
          </p:nvPr>
        </p:nvSpPr>
        <p:spPr>
          <a:xfrm>
            <a:off x="311760" y="1152360"/>
            <a:ext cx="8520120" cy="34160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49"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51"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52"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311760" y="444960"/>
            <a:ext cx="8520120" cy="26546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56"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57"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58"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5" name="PlaceHolder 2"/>
          <p:cNvSpPr>
            <a:spLocks noGrp="1"/>
          </p:cNvSpPr>
          <p:nvPr>
            <p:ph type="subTitle"/>
          </p:nvPr>
        </p:nvSpPr>
        <p:spPr>
          <a:xfrm>
            <a:off x="311760" y="1152360"/>
            <a:ext cx="8520120" cy="34160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60"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61"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62" name="PlaceHolder 4"/>
          <p:cNvSpPr>
            <a:spLocks noGrp="1"/>
          </p:cNvSpPr>
          <p:nvPr>
            <p:ph type="body"/>
          </p:nvPr>
        </p:nvSpPr>
        <p:spPr>
          <a:xfrm>
            <a:off x="4677840" y="293688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64"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65"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66" name="PlaceHolder 4"/>
          <p:cNvSpPr>
            <a:spLocks noGrp="1"/>
          </p:cNvSpPr>
          <p:nvPr>
            <p:ph type="body"/>
          </p:nvPr>
        </p:nvSpPr>
        <p:spPr>
          <a:xfrm>
            <a:off x="311760" y="2936880"/>
            <a:ext cx="852012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68" name="PlaceHolder 2"/>
          <p:cNvSpPr>
            <a:spLocks noGrp="1"/>
          </p:cNvSpPr>
          <p:nvPr>
            <p:ph type="body"/>
          </p:nvPr>
        </p:nvSpPr>
        <p:spPr>
          <a:xfrm>
            <a:off x="311760" y="1152360"/>
            <a:ext cx="852012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69" name="PlaceHolder 3"/>
          <p:cNvSpPr>
            <a:spLocks noGrp="1"/>
          </p:cNvSpPr>
          <p:nvPr>
            <p:ph type="body"/>
          </p:nvPr>
        </p:nvSpPr>
        <p:spPr>
          <a:xfrm>
            <a:off x="311760" y="2936880"/>
            <a:ext cx="852012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71"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72"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73"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74" name="PlaceHolder 5"/>
          <p:cNvSpPr>
            <a:spLocks noGrp="1"/>
          </p:cNvSpPr>
          <p:nvPr>
            <p:ph type="body"/>
          </p:nvPr>
        </p:nvSpPr>
        <p:spPr>
          <a:xfrm>
            <a:off x="4677840" y="293688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76" name="PlaceHolder 2"/>
          <p:cNvSpPr>
            <a:spLocks noGrp="1"/>
          </p:cNvSpPr>
          <p:nvPr>
            <p:ph type="body"/>
          </p:nvPr>
        </p:nvSpPr>
        <p:spPr>
          <a:xfrm>
            <a:off x="311760" y="115236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77" name="PlaceHolder 3"/>
          <p:cNvSpPr>
            <a:spLocks noGrp="1"/>
          </p:cNvSpPr>
          <p:nvPr>
            <p:ph type="body"/>
          </p:nvPr>
        </p:nvSpPr>
        <p:spPr>
          <a:xfrm>
            <a:off x="3192480" y="115236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78" name="PlaceHolder 4"/>
          <p:cNvSpPr>
            <a:spLocks noGrp="1"/>
          </p:cNvSpPr>
          <p:nvPr>
            <p:ph type="body"/>
          </p:nvPr>
        </p:nvSpPr>
        <p:spPr>
          <a:xfrm>
            <a:off x="6073200" y="115236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79" name="PlaceHolder 5"/>
          <p:cNvSpPr>
            <a:spLocks noGrp="1"/>
          </p:cNvSpPr>
          <p:nvPr>
            <p:ph type="body"/>
          </p:nvPr>
        </p:nvSpPr>
        <p:spPr>
          <a:xfrm>
            <a:off x="311760" y="293688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80" name="PlaceHolder 6"/>
          <p:cNvSpPr>
            <a:spLocks noGrp="1"/>
          </p:cNvSpPr>
          <p:nvPr>
            <p:ph type="body"/>
          </p:nvPr>
        </p:nvSpPr>
        <p:spPr>
          <a:xfrm>
            <a:off x="3192480" y="293688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81" name="PlaceHolder 7"/>
          <p:cNvSpPr>
            <a:spLocks noGrp="1"/>
          </p:cNvSpPr>
          <p:nvPr>
            <p:ph type="body"/>
          </p:nvPr>
        </p:nvSpPr>
        <p:spPr>
          <a:xfrm>
            <a:off x="6073200" y="2936880"/>
            <a:ext cx="274320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7"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9"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10"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311760" y="444960"/>
            <a:ext cx="8520120" cy="2654640"/>
          </a:xfrm>
          <a:prstGeom prst="rect">
            <a:avLst/>
          </a:prstGeom>
        </p:spPr>
        <p:txBody>
          <a:bodyPr lIns="0" tIns="0" rIns="0" bIns="0" anchor="ctr">
            <a:noAutofit/>
          </a:bodyPr>
          <a:lstStyle/>
          <a:p>
            <a:pPr algn="ctr"/>
            <a:endParaRPr lang="es-MX"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14"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15"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16"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18"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19"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20" name="PlaceHolder 4"/>
          <p:cNvSpPr>
            <a:spLocks noGrp="1"/>
          </p:cNvSpPr>
          <p:nvPr>
            <p:ph type="body"/>
          </p:nvPr>
        </p:nvSpPr>
        <p:spPr>
          <a:xfrm>
            <a:off x="4677840" y="293688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444960"/>
            <a:ext cx="8520120" cy="572400"/>
          </a:xfrm>
          <a:prstGeom prst="rect">
            <a:avLst/>
          </a:prstGeom>
        </p:spPr>
        <p:txBody>
          <a:bodyPr lIns="0" tIns="0" rIns="0" bIns="0" anchor="ctr">
            <a:noAutofit/>
          </a:bodyPr>
          <a:lstStyle/>
          <a:p>
            <a:endParaRPr lang="es-MX" sz="1400" b="0" strike="noStrike" spc="-1">
              <a:solidFill>
                <a:srgbClr val="000000"/>
              </a:solidFill>
              <a:latin typeface="Arial"/>
            </a:endParaRPr>
          </a:p>
        </p:txBody>
      </p:sp>
      <p:sp>
        <p:nvSpPr>
          <p:cNvPr id="22"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23"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es-MX" sz="1400" b="0" strike="noStrike" spc="-1">
              <a:solidFill>
                <a:srgbClr val="000000"/>
              </a:solidFill>
              <a:latin typeface="Arial"/>
            </a:endParaRPr>
          </a:p>
        </p:txBody>
      </p:sp>
      <p:sp>
        <p:nvSpPr>
          <p:cNvPr id="24" name="PlaceHolder 4"/>
          <p:cNvSpPr>
            <a:spLocks noGrp="1"/>
          </p:cNvSpPr>
          <p:nvPr>
            <p:ph type="body"/>
          </p:nvPr>
        </p:nvSpPr>
        <p:spPr>
          <a:xfrm>
            <a:off x="311760" y="2936880"/>
            <a:ext cx="8520120" cy="1629360"/>
          </a:xfrm>
          <a:prstGeom prst="rect">
            <a:avLst/>
          </a:prstGeom>
        </p:spPr>
        <p:txBody>
          <a:bodyPr lIns="0" tIns="0" rIns="0" bIns="0">
            <a:normAutofit/>
          </a:bodyPr>
          <a:lstStyle/>
          <a:p>
            <a:endParaRPr lang="es-MX"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oogle Shape;6;p1" descr="PPT-2.jpg"/>
          <p:cNvPicPr/>
          <p:nvPr/>
        </p:nvPicPr>
        <p:blipFill>
          <a:blip r:embed="rId14"/>
          <a:stretch/>
        </p:blipFill>
        <p:spPr>
          <a:xfrm>
            <a:off x="1063080" y="0"/>
            <a:ext cx="6857640" cy="918360"/>
          </a:xfrm>
          <a:prstGeom prst="rect">
            <a:avLst/>
          </a:prstGeom>
          <a:ln>
            <a:noFill/>
          </a:ln>
        </p:spPr>
      </p:pic>
      <p:sp>
        <p:nvSpPr>
          <p:cNvPr id="5" name="PlaceHolder 1"/>
          <p:cNvSpPr>
            <a:spLocks noGrp="1"/>
          </p:cNvSpPr>
          <p:nvPr>
            <p:ph type="title"/>
          </p:nvPr>
        </p:nvSpPr>
        <p:spPr>
          <a:xfrm>
            <a:off x="311760" y="444960"/>
            <a:ext cx="8520120" cy="572400"/>
          </a:xfrm>
          <a:prstGeom prst="rect">
            <a:avLst/>
          </a:prstGeom>
        </p:spPr>
        <p:txBody>
          <a:bodyPr anchor="ctr">
            <a:noAutofit/>
          </a:bodyPr>
          <a:lstStyle/>
          <a:p>
            <a:pPr algn="ctr"/>
            <a:r>
              <a:rPr lang="es-MX" sz="4400" b="0" strike="noStrike" spc="-1">
                <a:solidFill>
                  <a:srgbClr val="000000"/>
                </a:solidFill>
                <a:latin typeface="Arial"/>
              </a:rPr>
              <a:t>Pulse para editar el formato del texto de título</a:t>
            </a:r>
          </a:p>
        </p:txBody>
      </p:sp>
      <p:sp>
        <p:nvSpPr>
          <p:cNvPr id="2" name="PlaceHolder 2"/>
          <p:cNvSpPr>
            <a:spLocks noGrp="1"/>
          </p:cNvSpPr>
          <p:nvPr>
            <p:ph type="body"/>
          </p:nvPr>
        </p:nvSpPr>
        <p:spPr>
          <a:xfrm>
            <a:off x="311760" y="1152360"/>
            <a:ext cx="8520120" cy="3416040"/>
          </a:xfrm>
          <a:prstGeom prst="rect">
            <a:avLst/>
          </a:prstGeom>
        </p:spPr>
        <p:txBody>
          <a:bodyPr>
            <a:noAutofit/>
          </a:bodyPr>
          <a:lstStyle/>
          <a:p>
            <a:pPr marL="432000" indent="-324000" algn="ctr">
              <a:spcBef>
                <a:spcPts val="1417"/>
              </a:spcBef>
              <a:buClr>
                <a:srgbClr val="000000"/>
              </a:buClr>
              <a:buSzPct val="45000"/>
              <a:buFont typeface="Wingdings" charset="2"/>
              <a:buChar char=""/>
            </a:pPr>
            <a:r>
              <a:rPr lang="es-MX" sz="3200" b="0" strike="noStrike" spc="-1">
                <a:solidFill>
                  <a:srgbClr val="000000"/>
                </a:solidFill>
                <a:latin typeface="Arial"/>
              </a:rPr>
              <a:t>Pulse para editar el formato de texto del esquema</a:t>
            </a:r>
          </a:p>
          <a:p>
            <a:pPr marL="864000" lvl="1" indent="-324000" algn="ctr">
              <a:spcBef>
                <a:spcPts val="1134"/>
              </a:spcBef>
              <a:buClr>
                <a:srgbClr val="000000"/>
              </a:buClr>
              <a:buSzPct val="75000"/>
              <a:buFont typeface="Symbol" charset="2"/>
              <a:buChar char=""/>
            </a:pPr>
            <a:r>
              <a:rPr lang="es-MX" sz="3200" b="0" strike="noStrike" spc="-1">
                <a:solidFill>
                  <a:srgbClr val="000000"/>
                </a:solidFill>
                <a:latin typeface="Arial"/>
              </a:rPr>
              <a:t>Segundo nivel del esquema</a:t>
            </a:r>
          </a:p>
          <a:p>
            <a:pPr marL="1296000" lvl="2" indent="-288000" algn="ctr">
              <a:spcBef>
                <a:spcPts val="850"/>
              </a:spcBef>
              <a:buClr>
                <a:srgbClr val="000000"/>
              </a:buClr>
              <a:buSzPct val="45000"/>
              <a:buFont typeface="Wingdings" charset="2"/>
              <a:buChar char=""/>
            </a:pPr>
            <a:r>
              <a:rPr lang="es-MX" sz="3200" b="0" strike="noStrike" spc="-1">
                <a:solidFill>
                  <a:srgbClr val="000000"/>
                </a:solidFill>
                <a:latin typeface="Arial"/>
              </a:rPr>
              <a:t>Tercer nivel del esquema</a:t>
            </a:r>
          </a:p>
          <a:p>
            <a:pPr marL="1728000" lvl="3" indent="-216000" algn="ctr">
              <a:spcBef>
                <a:spcPts val="567"/>
              </a:spcBef>
              <a:buClr>
                <a:srgbClr val="000000"/>
              </a:buClr>
              <a:buSzPct val="75000"/>
              <a:buFont typeface="Symbol" charset="2"/>
              <a:buChar char=""/>
            </a:pPr>
            <a:r>
              <a:rPr lang="es-MX" sz="3200" b="0" strike="noStrike" spc="-1">
                <a:solidFill>
                  <a:srgbClr val="000000"/>
                </a:solidFill>
                <a:latin typeface="Arial"/>
              </a:rPr>
              <a:t>Cuarto nivel del esquema</a:t>
            </a:r>
          </a:p>
          <a:p>
            <a:pPr marL="2160000" lvl="4" indent="-216000" algn="ctr">
              <a:spcBef>
                <a:spcPts val="283"/>
              </a:spcBef>
              <a:buClr>
                <a:srgbClr val="000000"/>
              </a:buClr>
              <a:buSzPct val="45000"/>
              <a:buFont typeface="Wingdings" charset="2"/>
              <a:buChar char=""/>
            </a:pPr>
            <a:r>
              <a:rPr lang="es-MX" sz="3200" b="0" strike="noStrike" spc="-1">
                <a:solidFill>
                  <a:srgbClr val="000000"/>
                </a:solidFill>
                <a:latin typeface="Arial"/>
              </a:rPr>
              <a:t>Quinto nivel del esquema</a:t>
            </a:r>
          </a:p>
          <a:p>
            <a:pPr marL="2592000" lvl="5" indent="-216000" algn="ctr">
              <a:spcBef>
                <a:spcPts val="283"/>
              </a:spcBef>
              <a:buClr>
                <a:srgbClr val="000000"/>
              </a:buClr>
              <a:buSzPct val="45000"/>
              <a:buFont typeface="Wingdings" charset="2"/>
              <a:buChar char=""/>
            </a:pPr>
            <a:r>
              <a:rPr lang="es-MX" sz="3200" b="0" strike="noStrike" spc="-1">
                <a:solidFill>
                  <a:srgbClr val="000000"/>
                </a:solidFill>
                <a:latin typeface="Arial"/>
              </a:rPr>
              <a:t>Sexto nivel del esquema</a:t>
            </a:r>
          </a:p>
          <a:p>
            <a:pPr marL="3024000" lvl="6" indent="-216000" algn="ctr">
              <a:spcBef>
                <a:spcPts val="283"/>
              </a:spcBef>
              <a:buClr>
                <a:srgbClr val="000000"/>
              </a:buClr>
              <a:buSzPct val="45000"/>
              <a:buFont typeface="Wingdings" charset="2"/>
              <a:buChar char=""/>
            </a:pPr>
            <a:r>
              <a:rPr lang="es-MX" sz="3200" b="0" strike="noStrike" spc="-1">
                <a:solidFill>
                  <a:srgbClr val="000000"/>
                </a:solidFill>
                <a:latin typeface="Arial"/>
              </a:rPr>
              <a:t>Séptimo nivel del esquema</a:t>
            </a:r>
          </a:p>
        </p:txBody>
      </p:sp>
      <p:sp>
        <p:nvSpPr>
          <p:cNvPr id="3" name="PlaceHolder 3"/>
          <p:cNvSpPr>
            <a:spLocks noGrp="1"/>
          </p:cNvSpPr>
          <p:nvPr>
            <p:ph type="sldNum"/>
          </p:nvPr>
        </p:nvSpPr>
        <p:spPr>
          <a:xfrm>
            <a:off x="8472600" y="4663080"/>
            <a:ext cx="548280" cy="393120"/>
          </a:xfrm>
          <a:prstGeom prst="rect">
            <a:avLst/>
          </a:prstGeom>
        </p:spPr>
        <p:txBody>
          <a:bodyPr anchor="ctr">
            <a:noAutofit/>
          </a:bodyPr>
          <a:lstStyle/>
          <a:p>
            <a:pPr algn="r">
              <a:lnSpc>
                <a:spcPct val="100000"/>
              </a:lnSpc>
              <a:tabLst>
                <a:tab pos="0" algn="l"/>
              </a:tabLst>
            </a:pPr>
            <a:fld id="{B84A4170-EC08-4F59-B1F8-D0767C832F46}" type="slidenum">
              <a:rPr lang="en" sz="1200" b="0" strike="noStrike" spc="-1">
                <a:solidFill>
                  <a:srgbClr val="888888"/>
                </a:solidFill>
                <a:latin typeface="Arial"/>
                <a:ea typeface="Arial"/>
              </a:rPr>
              <a:t>‹Nº›</a:t>
            </a:fld>
            <a:endParaRPr lang="es-MX"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Google Shape;6;p1" descr="PPT-2.jpg"/>
          <p:cNvPicPr/>
          <p:nvPr/>
        </p:nvPicPr>
        <p:blipFill>
          <a:blip r:embed="rId14"/>
          <a:stretch/>
        </p:blipFill>
        <p:spPr>
          <a:xfrm>
            <a:off x="1063080" y="0"/>
            <a:ext cx="6857640" cy="918360"/>
          </a:xfrm>
          <a:prstGeom prst="rect">
            <a:avLst/>
          </a:prstGeom>
          <a:ln>
            <a:noFill/>
          </a:ln>
        </p:spPr>
      </p:pic>
      <p:sp>
        <p:nvSpPr>
          <p:cNvPr id="41" name="PlaceHolder 1"/>
          <p:cNvSpPr>
            <a:spLocks noGrp="1"/>
          </p:cNvSpPr>
          <p:nvPr>
            <p:ph type="dt"/>
          </p:nvPr>
        </p:nvSpPr>
        <p:spPr>
          <a:xfrm>
            <a:off x="457200" y="4767120"/>
            <a:ext cx="2133360" cy="273600"/>
          </a:xfrm>
          <a:prstGeom prst="rect">
            <a:avLst/>
          </a:prstGeom>
        </p:spPr>
        <p:txBody>
          <a:bodyPr anchor="ctr">
            <a:noAutofit/>
          </a:bodyPr>
          <a:lstStyle/>
          <a:p>
            <a:endParaRPr lang="es-MX" sz="2400" b="0" strike="noStrike" spc="-1">
              <a:latin typeface="Times New Roman"/>
            </a:endParaRPr>
          </a:p>
        </p:txBody>
      </p:sp>
      <p:sp>
        <p:nvSpPr>
          <p:cNvPr id="42" name="PlaceHolder 2"/>
          <p:cNvSpPr>
            <a:spLocks noGrp="1"/>
          </p:cNvSpPr>
          <p:nvPr>
            <p:ph type="ftr"/>
          </p:nvPr>
        </p:nvSpPr>
        <p:spPr>
          <a:xfrm>
            <a:off x="3124080" y="4767120"/>
            <a:ext cx="2895120" cy="273600"/>
          </a:xfrm>
          <a:prstGeom prst="rect">
            <a:avLst/>
          </a:prstGeom>
        </p:spPr>
        <p:txBody>
          <a:bodyPr anchor="ctr">
            <a:noAutofit/>
          </a:bodyPr>
          <a:lstStyle/>
          <a:p>
            <a:endParaRPr lang="es-MX" sz="2400" b="0" strike="noStrike" spc="-1">
              <a:latin typeface="Times New Roman"/>
            </a:endParaRPr>
          </a:p>
        </p:txBody>
      </p:sp>
      <p:sp>
        <p:nvSpPr>
          <p:cNvPr id="43" name="PlaceHolder 3"/>
          <p:cNvSpPr>
            <a:spLocks noGrp="1"/>
          </p:cNvSpPr>
          <p:nvPr>
            <p:ph type="sldNum"/>
          </p:nvPr>
        </p:nvSpPr>
        <p:spPr>
          <a:xfrm>
            <a:off x="6553080" y="4767120"/>
            <a:ext cx="2133360" cy="273600"/>
          </a:xfrm>
          <a:prstGeom prst="rect">
            <a:avLst/>
          </a:prstGeom>
        </p:spPr>
        <p:txBody>
          <a:bodyPr anchor="ctr">
            <a:noAutofit/>
          </a:bodyPr>
          <a:lstStyle/>
          <a:p>
            <a:pPr algn="r">
              <a:lnSpc>
                <a:spcPct val="100000"/>
              </a:lnSpc>
              <a:tabLst>
                <a:tab pos="0" algn="l"/>
              </a:tabLst>
            </a:pPr>
            <a:fld id="{8354D971-6EA5-47F6-AF11-DE0CEB14DBB5}" type="slidenum">
              <a:rPr lang="en" sz="1200" b="0" strike="noStrike" spc="-1">
                <a:solidFill>
                  <a:srgbClr val="888888"/>
                </a:solidFill>
                <a:latin typeface="Arial"/>
                <a:ea typeface="Arial"/>
              </a:rPr>
              <a:t>‹Nº›</a:t>
            </a:fld>
            <a:endParaRPr lang="es-MX" sz="1200" b="0" strike="noStrike" spc="-1">
              <a:latin typeface="Times New Roman"/>
            </a:endParaRPr>
          </a:p>
        </p:txBody>
      </p:sp>
      <p:sp>
        <p:nvSpPr>
          <p:cNvPr id="44" name="PlaceHolder 4"/>
          <p:cNvSpPr>
            <a:spLocks noGrp="1"/>
          </p:cNvSpPr>
          <p:nvPr>
            <p:ph type="title"/>
          </p:nvPr>
        </p:nvSpPr>
        <p:spPr>
          <a:xfrm>
            <a:off x="457200" y="205200"/>
            <a:ext cx="8229240" cy="858600"/>
          </a:xfrm>
          <a:prstGeom prst="rect">
            <a:avLst/>
          </a:prstGeom>
        </p:spPr>
        <p:txBody>
          <a:bodyPr lIns="0" tIns="0" rIns="0" bIns="0" anchor="ctr">
            <a:noAutofit/>
          </a:bodyPr>
          <a:lstStyle/>
          <a:p>
            <a:r>
              <a:rPr lang="es-MX" sz="1400" b="0" strike="noStrike" spc="-1">
                <a:solidFill>
                  <a:srgbClr val="000000"/>
                </a:solidFill>
                <a:latin typeface="Arial"/>
              </a:rPr>
              <a:t>Pulse para editar el formato del texto de título</a:t>
            </a:r>
          </a:p>
        </p:txBody>
      </p:sp>
      <p:sp>
        <p:nvSpPr>
          <p:cNvPr id="45"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MX" sz="1400" b="0" strike="noStrike" spc="-1">
                <a:solidFill>
                  <a:srgbClr val="000000"/>
                </a:solidFill>
                <a:latin typeface="Arial"/>
              </a:rPr>
              <a:t>Pulse para editar el formato de texto del esquema</a:t>
            </a:r>
          </a:p>
          <a:p>
            <a:pPr marL="864000" lvl="1" indent="-324000">
              <a:spcBef>
                <a:spcPts val="1134"/>
              </a:spcBef>
              <a:buClr>
                <a:srgbClr val="000000"/>
              </a:buClr>
              <a:buSzPct val="75000"/>
              <a:buFont typeface="Symbol" charset="2"/>
              <a:buChar char=""/>
            </a:pPr>
            <a:r>
              <a:rPr lang="es-MX" sz="1400" b="0" strike="noStrike" spc="-1">
                <a:solidFill>
                  <a:srgbClr val="000000"/>
                </a:solidFill>
                <a:latin typeface="Arial"/>
              </a:rPr>
              <a:t>Segundo nivel del esquema</a:t>
            </a:r>
          </a:p>
          <a:p>
            <a:pPr marL="1296000" lvl="2" indent="-288000">
              <a:spcBef>
                <a:spcPts val="850"/>
              </a:spcBef>
              <a:buClr>
                <a:srgbClr val="000000"/>
              </a:buClr>
              <a:buSzPct val="45000"/>
              <a:buFont typeface="Wingdings" charset="2"/>
              <a:buChar char=""/>
            </a:pPr>
            <a:r>
              <a:rPr lang="es-MX" sz="1400" b="0" strike="noStrike" spc="-1">
                <a:solidFill>
                  <a:srgbClr val="000000"/>
                </a:solidFill>
                <a:latin typeface="Arial"/>
              </a:rPr>
              <a:t>Tercer nivel del esquema</a:t>
            </a:r>
          </a:p>
          <a:p>
            <a:pPr marL="1728000" lvl="3" indent="-216000">
              <a:spcBef>
                <a:spcPts val="567"/>
              </a:spcBef>
              <a:buClr>
                <a:srgbClr val="000000"/>
              </a:buClr>
              <a:buSzPct val="75000"/>
              <a:buFont typeface="Symbol" charset="2"/>
              <a:buChar char=""/>
            </a:pPr>
            <a:r>
              <a:rPr lang="es-MX" sz="1400" b="0" strike="noStrike" spc="-1">
                <a:solidFill>
                  <a:srgbClr val="000000"/>
                </a:solidFill>
                <a:latin typeface="Arial"/>
              </a:rPr>
              <a:t>Cuarto nivel del esquema</a:t>
            </a:r>
          </a:p>
          <a:p>
            <a:pPr marL="2160000" lvl="4" indent="-216000">
              <a:spcBef>
                <a:spcPts val="283"/>
              </a:spcBef>
              <a:buClr>
                <a:srgbClr val="000000"/>
              </a:buClr>
              <a:buSzPct val="45000"/>
              <a:buFont typeface="Wingdings" charset="2"/>
              <a:buChar char=""/>
            </a:pPr>
            <a:r>
              <a:rPr lang="es-MX" sz="2000" b="0" strike="noStrike" spc="-1">
                <a:solidFill>
                  <a:srgbClr val="000000"/>
                </a:solidFill>
                <a:latin typeface="Arial"/>
              </a:rPr>
              <a:t>Quinto nivel del esquema</a:t>
            </a:r>
          </a:p>
          <a:p>
            <a:pPr marL="2592000" lvl="5" indent="-216000">
              <a:spcBef>
                <a:spcPts val="283"/>
              </a:spcBef>
              <a:buClr>
                <a:srgbClr val="000000"/>
              </a:buClr>
              <a:buSzPct val="45000"/>
              <a:buFont typeface="Wingdings" charset="2"/>
              <a:buChar char=""/>
            </a:pPr>
            <a:r>
              <a:rPr lang="es-MX" sz="2000" b="0" strike="noStrike" spc="-1">
                <a:solidFill>
                  <a:srgbClr val="000000"/>
                </a:solidFill>
                <a:latin typeface="Arial"/>
              </a:rPr>
              <a:t>Sexto nivel del esquema</a:t>
            </a:r>
          </a:p>
          <a:p>
            <a:pPr marL="3024000" lvl="6" indent="-216000">
              <a:spcBef>
                <a:spcPts val="283"/>
              </a:spcBef>
              <a:buClr>
                <a:srgbClr val="000000"/>
              </a:buClr>
              <a:buSzPct val="45000"/>
              <a:buFont typeface="Wingdings" charset="2"/>
              <a:buChar char=""/>
            </a:pPr>
            <a:r>
              <a:rPr lang="es-MX" sz="2000" b="0" strike="noStrike" spc="-1">
                <a:solidFill>
                  <a:srgbClr val="000000"/>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ella,+A" TargetMode="External"/><Relationship Id="rId2" Type="http://schemas.openxmlformats.org/officeDocument/2006/relationships/hyperlink" Target="https://arxiv.org/search/q-bio?searchtype=author&amp;query=Capistran,+M+A" TargetMode="External"/><Relationship Id="rId1" Type="http://schemas.openxmlformats.org/officeDocument/2006/relationships/slideLayout" Target="../slideLayouts/slideLayout3.xml"/><Relationship Id="rId4" Type="http://schemas.openxmlformats.org/officeDocument/2006/relationships/hyperlink" Target="https://arxiv.org/search/q-bio?searchtype=author&amp;query=Christen,+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Google Shape;90;p14"/>
          <p:cNvPicPr/>
          <p:nvPr/>
        </p:nvPicPr>
        <p:blipFill>
          <a:blip r:embed="rId2"/>
          <a:stretch/>
        </p:blipFill>
        <p:spPr>
          <a:xfrm>
            <a:off x="0" y="874800"/>
            <a:ext cx="9143640" cy="4268160"/>
          </a:xfrm>
          <a:prstGeom prst="rect">
            <a:avLst/>
          </a:prstGeom>
          <a:ln>
            <a:noFill/>
          </a:ln>
          <a:effectLst>
            <a:outerShdw blurRad="57150" dist="19080" dir="5400000" algn="bl" rotWithShape="0">
              <a:srgbClr val="000000">
                <a:alpha val="50000"/>
              </a:srgbClr>
            </a:outerShdw>
          </a:effectLst>
        </p:spPr>
      </p:pic>
      <p:sp>
        <p:nvSpPr>
          <p:cNvPr id="83" name="CustomShape 1"/>
          <p:cNvSpPr/>
          <p:nvPr/>
        </p:nvSpPr>
        <p:spPr>
          <a:xfrm>
            <a:off x="772920" y="762120"/>
            <a:ext cx="360" cy="756000"/>
          </a:xfrm>
          <a:custGeom>
            <a:avLst/>
            <a:gdLst/>
            <a:ahLst/>
            <a:cxnLst/>
            <a:rect l="l" t="t" r="r" b="b"/>
            <a:pathLst>
              <a:path w="21600" h="21600">
                <a:moveTo>
                  <a:pt x="0" y="0"/>
                </a:moveTo>
                <a:lnTo>
                  <a:pt x="21600" y="21600"/>
                </a:lnTo>
              </a:path>
            </a:pathLst>
          </a:custGeom>
          <a:noFill/>
          <a:ln w="9360">
            <a:solidFill>
              <a:srgbClr val="FFFFFF"/>
            </a:solidFill>
            <a:round/>
          </a:ln>
        </p:spPr>
        <p:style>
          <a:lnRef idx="0">
            <a:scrgbClr r="0" g="0" b="0"/>
          </a:lnRef>
          <a:fillRef idx="0">
            <a:scrgbClr r="0" g="0" b="0"/>
          </a:fillRef>
          <a:effectRef idx="0">
            <a:scrgbClr r="0" g="0" b="0"/>
          </a:effectRef>
          <a:fontRef idx="minor"/>
        </p:style>
      </p:sp>
      <p:sp>
        <p:nvSpPr>
          <p:cNvPr id="84" name="CustomShape 2"/>
          <p:cNvSpPr/>
          <p:nvPr/>
        </p:nvSpPr>
        <p:spPr>
          <a:xfrm>
            <a:off x="816840" y="1736640"/>
            <a:ext cx="7211160" cy="167004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gn="r">
              <a:lnSpc>
                <a:spcPct val="100000"/>
              </a:lnSpc>
              <a:tabLst>
                <a:tab pos="0" algn="l"/>
              </a:tabLst>
            </a:pPr>
            <a:r>
              <a:rPr lang="en" sz="3600" b="0" strike="noStrike" spc="-1">
                <a:solidFill>
                  <a:srgbClr val="990000"/>
                </a:solidFill>
                <a:latin typeface="Montserrat Light"/>
                <a:ea typeface="Montserrat Light"/>
              </a:rPr>
              <a:t>Tiempo de atención hospitalaria ante Covid-19 </a:t>
            </a:r>
            <a:endParaRPr lang="es-MX" sz="3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Google Shape;142;p23"/>
          <p:cNvPicPr/>
          <p:nvPr/>
        </p:nvPicPr>
        <p:blipFill>
          <a:blip r:embed="rId2"/>
          <a:srcRect t="11" b="11"/>
          <a:stretch/>
        </p:blipFill>
        <p:spPr>
          <a:xfrm>
            <a:off x="3163680" y="835560"/>
            <a:ext cx="5979960" cy="4306320"/>
          </a:xfrm>
          <a:prstGeom prst="rect">
            <a:avLst/>
          </a:prstGeom>
          <a:ln w="9360">
            <a:solidFill>
              <a:srgbClr val="B7B7B7"/>
            </a:solidFill>
            <a:round/>
          </a:ln>
        </p:spPr>
      </p:pic>
      <p:sp>
        <p:nvSpPr>
          <p:cNvPr id="99"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3 - PERIODO DE ATENCIÓN RECUPERADOS HOSPITALIZADOS</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cortes naturales)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Representa el número de días entre el ingreso de un paciente positivo a COVID a una unidad de salud</a:t>
            </a:r>
            <a:r>
              <a:rPr lang="en" sz="1100" b="1" strike="noStrike" spc="-1">
                <a:solidFill>
                  <a:srgbClr val="000000"/>
                </a:solidFill>
                <a:latin typeface="Montserrat"/>
                <a:ea typeface="Montserrat"/>
              </a:rPr>
              <a:t> </a:t>
            </a:r>
            <a:r>
              <a:rPr lang="en" sz="1100" b="0" strike="noStrike" spc="-1">
                <a:solidFill>
                  <a:srgbClr val="000000"/>
                </a:solidFill>
                <a:latin typeface="Montserrat"/>
                <a:ea typeface="Montserrat"/>
              </a:rPr>
              <a:t>y la fecha en que es dado de alta.</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Permite cuantificar el tiempo promedio de estancia de los pacientes COVID hospitalizados.</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Google Shape;148;p24"/>
          <p:cNvPicPr/>
          <p:nvPr/>
        </p:nvPicPr>
        <p:blipFill>
          <a:blip r:embed="rId2"/>
          <a:srcRect t="11" b="11"/>
          <a:stretch/>
        </p:blipFill>
        <p:spPr>
          <a:xfrm>
            <a:off x="3163680" y="835560"/>
            <a:ext cx="5979960" cy="4306320"/>
          </a:xfrm>
          <a:prstGeom prst="rect">
            <a:avLst/>
          </a:prstGeom>
          <a:ln w="9360">
            <a:solidFill>
              <a:srgbClr val="B7B7B7"/>
            </a:solidFill>
            <a:round/>
          </a:ln>
        </p:spPr>
      </p:pic>
      <p:sp>
        <p:nvSpPr>
          <p:cNvPr id="101"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3 - PERIODO DE ATENCIÓN RECUPERADOS HOSPITALIZADOS</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cuantiles)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Representa el número de días entre el ingreso de un paciente positivo a COVID a una unidad de salud</a:t>
            </a:r>
            <a:r>
              <a:rPr lang="en" sz="1100" b="1" strike="noStrike" spc="-1">
                <a:solidFill>
                  <a:srgbClr val="000000"/>
                </a:solidFill>
                <a:latin typeface="Montserrat"/>
                <a:ea typeface="Montserrat"/>
              </a:rPr>
              <a:t> </a:t>
            </a:r>
            <a:r>
              <a:rPr lang="en" sz="1100" b="0" strike="noStrike" spc="-1">
                <a:solidFill>
                  <a:srgbClr val="000000"/>
                </a:solidFill>
                <a:latin typeface="Montserrat"/>
                <a:ea typeface="Montserrat"/>
              </a:rPr>
              <a:t>y la fecha en que es dado de alta.</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Permite cuantificar el tiempo promedio de estancia de los pacientes COVID hospitalizados.</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Google Shape;154;p25"/>
          <p:cNvPicPr/>
          <p:nvPr/>
        </p:nvPicPr>
        <p:blipFill>
          <a:blip r:embed="rId2"/>
          <a:srcRect t="11" b="11"/>
          <a:stretch/>
        </p:blipFill>
        <p:spPr>
          <a:xfrm>
            <a:off x="3163680" y="836640"/>
            <a:ext cx="5979960" cy="4306320"/>
          </a:xfrm>
          <a:prstGeom prst="rect">
            <a:avLst/>
          </a:prstGeom>
          <a:ln w="9360">
            <a:solidFill>
              <a:srgbClr val="B7B7B7"/>
            </a:solidFill>
            <a:round/>
          </a:ln>
        </p:spPr>
      </p:pic>
      <p:sp>
        <p:nvSpPr>
          <p:cNvPr id="103"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4 - PERIODO DE ATENCIÓN DEFUNCIONES</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cortes naturales)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 el número de días entre el ingreso de un paciente positivo a COVID a una unidad de salud y la fecha de su defunción.</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Permite cuantificar el tiempo promedio de estancia hospitalaria de los pacientes COVID que fallecen.</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highlight>
                  <a:srgbClr val="FFFF00"/>
                </a:highlight>
                <a:latin typeface="Montserrat"/>
                <a:ea typeface="Montserrat"/>
              </a:rPr>
              <a:t>Esta variable puede estar relacionada con características como el estado de salud del paciente, accesibilidad e  infraestructura.</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Google Shape;160;p26"/>
          <p:cNvPicPr/>
          <p:nvPr/>
        </p:nvPicPr>
        <p:blipFill>
          <a:blip r:embed="rId2"/>
          <a:srcRect t="11" b="11"/>
          <a:stretch/>
        </p:blipFill>
        <p:spPr>
          <a:xfrm>
            <a:off x="3163680" y="836640"/>
            <a:ext cx="5979960" cy="4306320"/>
          </a:xfrm>
          <a:prstGeom prst="rect">
            <a:avLst/>
          </a:prstGeom>
          <a:ln w="9360">
            <a:solidFill>
              <a:srgbClr val="B7B7B7"/>
            </a:solidFill>
            <a:round/>
          </a:ln>
        </p:spPr>
      </p:pic>
      <p:sp>
        <p:nvSpPr>
          <p:cNvPr id="105"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4 - PERIODO DE ATENCIÓN DEFUNCIONES</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cuantiles)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 el número de días entre el ingreso de un paciente positivo a COVID a una unidad de salud y la fecha de su defunción.</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Permite cuantificar el tiempo promedio de estancia hospitalaria de los pacientes COVID que fallecen.</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highlight>
                  <a:srgbClr val="FFFF00"/>
                </a:highlight>
                <a:latin typeface="Montserrat"/>
                <a:ea typeface="Montserrat"/>
              </a:rPr>
              <a:t>Esta variable puede estar relacionada con características como el estado de salud del paciente, accesibilidad e  infraestructura.</a:t>
            </a:r>
            <a:endParaRPr lang="es-MX" sz="1100" b="0" strike="noStrike" spc="-1">
              <a:latin typeface="Arial"/>
            </a:endParaRPr>
          </a:p>
          <a:p>
            <a:pPr>
              <a:lnSpc>
                <a:spcPct val="100000"/>
              </a:lnSpc>
              <a:tabLst>
                <a:tab pos="0" algn="l"/>
              </a:tabLst>
            </a:pPr>
            <a:endParaRPr lang="es-MX"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Google Shape;166;p27"/>
          <p:cNvPicPr/>
          <p:nvPr/>
        </p:nvPicPr>
        <p:blipFill>
          <a:blip r:embed="rId2"/>
          <a:srcRect t="11" b="11"/>
          <a:stretch/>
        </p:blipFill>
        <p:spPr>
          <a:xfrm>
            <a:off x="3163680" y="836640"/>
            <a:ext cx="5979960" cy="4306320"/>
          </a:xfrm>
          <a:prstGeom prst="rect">
            <a:avLst/>
          </a:prstGeom>
          <a:ln w="9360">
            <a:solidFill>
              <a:srgbClr val="B7B7B7"/>
            </a:solidFill>
            <a:round/>
          </a:ln>
        </p:spPr>
      </p:pic>
      <p:sp>
        <p:nvSpPr>
          <p:cNvPr id="107"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5 - ENTREGA DE RESULTADOS RECUPERADOS HOSPITALIZADOS</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cortes naturales)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Esta medida permite cuantificar la velocidad en la obtención de resultados en las unidades de salud que atienden pacientes COVID.</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highlight>
                  <a:srgbClr val="FFFF00"/>
                </a:highlight>
                <a:latin typeface="Montserrat"/>
                <a:ea typeface="Montserrat"/>
              </a:rPr>
              <a:t>Algunos de los aspectos que podrían influir en esta variable son: la infraestructura hospitalaria, la cantidad de personal y la distribución de recursos.</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000" b="0" strike="noStrike" spc="-1">
                <a:solidFill>
                  <a:srgbClr val="000000"/>
                </a:solidFill>
                <a:highlight>
                  <a:srgbClr val="FFFF00"/>
                </a:highlight>
                <a:latin typeface="Montserrat"/>
                <a:ea typeface="Montserrat"/>
              </a:rPr>
              <a:t>Nota: los valores negativos en esta variable indican que los resultados se confirmaron después de la alta hospitalaria.</a:t>
            </a:r>
            <a:endParaRPr lang="es-MX"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Google Shape;172;p28"/>
          <p:cNvPicPr/>
          <p:nvPr/>
        </p:nvPicPr>
        <p:blipFill>
          <a:blip r:embed="rId2"/>
          <a:srcRect t="11" b="11"/>
          <a:stretch/>
        </p:blipFill>
        <p:spPr>
          <a:xfrm>
            <a:off x="3163680" y="836640"/>
            <a:ext cx="5979960" cy="4306320"/>
          </a:xfrm>
          <a:prstGeom prst="rect">
            <a:avLst/>
          </a:prstGeom>
          <a:ln w="9360">
            <a:solidFill>
              <a:srgbClr val="B7B7B7"/>
            </a:solidFill>
            <a:round/>
          </a:ln>
        </p:spPr>
      </p:pic>
      <p:sp>
        <p:nvSpPr>
          <p:cNvPr id="109"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5 - ENTREGA DE RESULTADOS RECUPERADOS HOSPITALIZADOS</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cuantiles)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Esta medida permite cuantificar la velocidad en la obtención de resultados en las unidades de salud que atienden pacientes COVID.</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highlight>
                  <a:srgbClr val="FFFF00"/>
                </a:highlight>
                <a:latin typeface="Montserrat"/>
                <a:ea typeface="Montserrat"/>
              </a:rPr>
              <a:t>Algunos de los aspectos que podrían influir en esta variable son: la infraestructura hospitalaria, la cantidad de personal y la distribución de recursos.</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000" b="0" strike="noStrike" spc="-1">
                <a:solidFill>
                  <a:srgbClr val="000000"/>
                </a:solidFill>
                <a:highlight>
                  <a:srgbClr val="FFFF00"/>
                </a:highlight>
                <a:latin typeface="Montserrat"/>
                <a:ea typeface="Montserrat"/>
              </a:rPr>
              <a:t>Nota: los valores negativos en esta variable indican que los resultados se confirmaron después de la alta hospitalaria.</a:t>
            </a:r>
            <a:endParaRPr lang="es-MX" sz="1000" b="0" strike="noStrike" spc="-1">
              <a:latin typeface="Arial"/>
            </a:endParaRPr>
          </a:p>
          <a:p>
            <a:pPr>
              <a:lnSpc>
                <a:spcPct val="100000"/>
              </a:lnSpc>
              <a:tabLst>
                <a:tab pos="0" algn="l"/>
              </a:tabLst>
            </a:pPr>
            <a:endParaRPr lang="es-MX"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Google Shape;178;p29"/>
          <p:cNvPicPr/>
          <p:nvPr/>
        </p:nvPicPr>
        <p:blipFill>
          <a:blip r:embed="rId2"/>
          <a:srcRect t="11" b="11"/>
          <a:stretch/>
        </p:blipFill>
        <p:spPr>
          <a:xfrm>
            <a:off x="3163680" y="836640"/>
            <a:ext cx="5979960" cy="4306320"/>
          </a:xfrm>
          <a:prstGeom prst="rect">
            <a:avLst/>
          </a:prstGeom>
          <a:ln w="9360">
            <a:solidFill>
              <a:srgbClr val="B7B7B7"/>
            </a:solidFill>
            <a:round/>
          </a:ln>
        </p:spPr>
      </p:pic>
      <p:sp>
        <p:nvSpPr>
          <p:cNvPr id="111"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6 - ENTREGA DE RESULTADOS DEFUNCIONES</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cortes naturales)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Esta medida permite cuantificar la velocidad de obtención de resultados en las unidades de salud que atienden pacientes COVID que fallecieron.</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Algunos de los aspectos que podrían  influir en esta variable son: el estado de salud del paciente en conjunto con la infraestructura en las unidades médicas, la cantidad de personal y la distribución de recursos.</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000" b="0" strike="noStrike" spc="-1">
                <a:solidFill>
                  <a:srgbClr val="000000"/>
                </a:solidFill>
                <a:highlight>
                  <a:srgbClr val="FFFF00"/>
                </a:highlight>
                <a:latin typeface="Montserrat"/>
                <a:ea typeface="Montserrat"/>
              </a:rPr>
              <a:t>Nota: los valores negativos en esta variable indican que el resultado se confirmó después del fallecimiento del paciente.</a:t>
            </a:r>
            <a:endParaRPr lang="es-MX"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Google Shape;184;p30"/>
          <p:cNvPicPr/>
          <p:nvPr/>
        </p:nvPicPr>
        <p:blipFill>
          <a:blip r:embed="rId2"/>
          <a:srcRect t="11" b="11"/>
          <a:stretch/>
        </p:blipFill>
        <p:spPr>
          <a:xfrm>
            <a:off x="3163680" y="836640"/>
            <a:ext cx="5979960" cy="4306320"/>
          </a:xfrm>
          <a:prstGeom prst="rect">
            <a:avLst/>
          </a:prstGeom>
          <a:ln w="9360">
            <a:solidFill>
              <a:srgbClr val="B7B7B7"/>
            </a:solidFill>
            <a:round/>
          </a:ln>
        </p:spPr>
      </p:pic>
      <p:sp>
        <p:nvSpPr>
          <p:cNvPr id="113"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6 - ENTREGA DE RESULTADOS DEFUNCIONES</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cuantiles)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Esta medida permite cuantificar la velocidad de obtención de resultados en las unidades de salud que atienden pacientes COVID que fallecieron.</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Algunos de los aspectos que podrían  influir en esta variable son: el estado de salud del paciente en conjunto con la infraestructura en las unidades médicas, la cantidad de personal y la distribución de recursos.</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000" b="0" strike="noStrike" spc="-1">
                <a:solidFill>
                  <a:srgbClr val="000000"/>
                </a:solidFill>
                <a:highlight>
                  <a:srgbClr val="FFFF00"/>
                </a:highlight>
                <a:latin typeface="Montserrat"/>
                <a:ea typeface="Montserrat"/>
              </a:rPr>
              <a:t>Nota: los valores negativos en esta variable indican que el resultado se confirmó después del fallecimiento del paciente.</a:t>
            </a:r>
            <a:endParaRPr lang="es-MX"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311760" y="1152360"/>
            <a:ext cx="8542080" cy="3416040"/>
          </a:xfrm>
          <a:prstGeom prst="rect">
            <a:avLst/>
          </a:prstGeom>
          <a:noFill/>
          <a:ln>
            <a:noFill/>
          </a:ln>
        </p:spPr>
        <p:txBody>
          <a:bodyPr>
            <a:noAutofit/>
          </a:bodyPr>
          <a:lstStyle/>
          <a:p>
            <a:pPr>
              <a:lnSpc>
                <a:spcPct val="115000"/>
              </a:lnSpc>
              <a:tabLst>
                <a:tab pos="0" algn="l"/>
              </a:tabLst>
            </a:pPr>
            <a:endParaRPr lang="es-MX" sz="1400" b="0" strike="noStrike" spc="-1">
              <a:solidFill>
                <a:srgbClr val="000000"/>
              </a:solidFill>
              <a:latin typeface="Arial"/>
            </a:endParaRPr>
          </a:p>
          <a:p>
            <a:pPr>
              <a:lnSpc>
                <a:spcPct val="115000"/>
              </a:lnSpc>
              <a:tabLst>
                <a:tab pos="0" algn="l"/>
              </a:tabLst>
            </a:pPr>
            <a:endParaRPr lang="es-MX" sz="1400" b="0" strike="noStrike" spc="-1">
              <a:solidFill>
                <a:srgbClr val="000000"/>
              </a:solidFill>
              <a:latin typeface="Arial"/>
            </a:endParaRPr>
          </a:p>
          <a:p>
            <a:pPr>
              <a:lnSpc>
                <a:spcPct val="115000"/>
              </a:lnSpc>
              <a:spcBef>
                <a:spcPts val="1199"/>
              </a:spcBef>
              <a:tabLst>
                <a:tab pos="0" algn="l"/>
              </a:tabLst>
            </a:pPr>
            <a:r>
              <a:rPr lang="en" sz="1100" b="0" strike="noStrike" spc="-1">
                <a:solidFill>
                  <a:srgbClr val="000000"/>
                </a:solidFill>
                <a:latin typeface="Montserrat"/>
                <a:ea typeface="Montserrat"/>
              </a:rPr>
              <a:t>Esta sección se enfoca en la visualización de la respuesta hospitalaria por medio de cuatro mapas, dos representan el valor acumulado y dos la dinámica por semana epidemiológica. </a:t>
            </a:r>
            <a:endParaRPr lang="es-MX" sz="1100" b="0" strike="noStrike" spc="-1">
              <a:solidFill>
                <a:srgbClr val="000000"/>
              </a:solidFill>
              <a:latin typeface="Arial"/>
            </a:endParaRPr>
          </a:p>
          <a:p>
            <a:pPr>
              <a:lnSpc>
                <a:spcPct val="115000"/>
              </a:lnSpc>
              <a:spcBef>
                <a:spcPts val="1199"/>
              </a:spcBef>
              <a:tabLst>
                <a:tab pos="0" algn="l"/>
              </a:tabLst>
            </a:pPr>
            <a:r>
              <a:rPr lang="en" sz="1100" b="0" strike="noStrike" spc="-1">
                <a:solidFill>
                  <a:srgbClr val="000000"/>
                </a:solidFill>
                <a:latin typeface="Montserrat"/>
                <a:ea typeface="Montserrat"/>
              </a:rPr>
              <a:t>Se visualiza el tiempo promedio entre fecha de ingreso y resultado de personas:</a:t>
            </a:r>
            <a:endParaRPr lang="es-MX" sz="1100" b="0" strike="noStrike" spc="-1">
              <a:solidFill>
                <a:srgbClr val="000000"/>
              </a:solidFill>
              <a:latin typeface="Arial"/>
            </a:endParaRPr>
          </a:p>
          <a:p>
            <a:pPr marL="457200" indent="-298080">
              <a:lnSpc>
                <a:spcPct val="115000"/>
              </a:lnSpc>
              <a:spcBef>
                <a:spcPts val="1199"/>
              </a:spcBef>
              <a:buClr>
                <a:srgbClr val="000000"/>
              </a:buClr>
              <a:buFont typeface="Montserrat"/>
              <a:buAutoNum type="arabicPeriod"/>
              <a:tabLst>
                <a:tab pos="0" algn="l"/>
              </a:tabLst>
            </a:pPr>
            <a:r>
              <a:rPr lang="en" sz="1100" b="0" strike="noStrike" spc="-1">
                <a:solidFill>
                  <a:srgbClr val="000000"/>
                </a:solidFill>
                <a:latin typeface="Montserrat"/>
                <a:ea typeface="Montserrat"/>
              </a:rPr>
              <a:t>No hospitalizadas (datos acumulados)</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No hospitalizadas (por semana epidemiológica)</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Hospitalizadas (datos acumulados)</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Hospitalizadas (por semana epidemiológica)</a:t>
            </a:r>
            <a:endParaRPr lang="es-MX" sz="1100" b="0" strike="noStrike" spc="-1">
              <a:solidFill>
                <a:srgbClr val="000000"/>
              </a:solidFill>
              <a:latin typeface="Arial"/>
            </a:endParaRPr>
          </a:p>
          <a:p>
            <a:pPr>
              <a:lnSpc>
                <a:spcPct val="115000"/>
              </a:lnSpc>
              <a:spcBef>
                <a:spcPts val="1199"/>
              </a:spcBef>
              <a:tabLst>
                <a:tab pos="0" algn="l"/>
              </a:tabLst>
            </a:pPr>
            <a:endParaRPr lang="es-MX" sz="1100" b="0" strike="noStrike" spc="-1">
              <a:solidFill>
                <a:srgbClr val="000000"/>
              </a:solidFill>
              <a:latin typeface="Arial"/>
            </a:endParaRPr>
          </a:p>
          <a:p>
            <a:pPr>
              <a:lnSpc>
                <a:spcPct val="100000"/>
              </a:lnSpc>
              <a:spcBef>
                <a:spcPts val="1199"/>
              </a:spcBef>
              <a:tabLst>
                <a:tab pos="0" algn="l"/>
              </a:tabLst>
            </a:pPr>
            <a:endParaRPr lang="es-MX" sz="1100" b="0" strike="noStrike" spc="-1">
              <a:solidFill>
                <a:srgbClr val="000000"/>
              </a:solidFill>
              <a:latin typeface="Arial"/>
            </a:endParaRPr>
          </a:p>
        </p:txBody>
      </p:sp>
      <p:sp>
        <p:nvSpPr>
          <p:cNvPr id="115" name="CustomShape 2"/>
          <p:cNvSpPr/>
          <p:nvPr/>
        </p:nvSpPr>
        <p:spPr>
          <a:xfrm>
            <a:off x="233640" y="1119600"/>
            <a:ext cx="8620200" cy="39852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100000"/>
              </a:lnSpc>
              <a:tabLst>
                <a:tab pos="0" algn="l"/>
              </a:tabLst>
            </a:pPr>
            <a:r>
              <a:rPr lang="en" sz="2600" b="0" strike="noStrike" spc="-1">
                <a:solidFill>
                  <a:srgbClr val="000000"/>
                </a:solidFill>
                <a:latin typeface="Montserrat"/>
                <a:ea typeface="Montserrat"/>
              </a:rPr>
              <a:t>Resultados - Parte II</a:t>
            </a:r>
            <a:endParaRPr lang="es-MX" sz="26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Google Shape;196;p32"/>
          <p:cNvPicPr/>
          <p:nvPr/>
        </p:nvPicPr>
        <p:blipFill>
          <a:blip r:embed="rId2"/>
          <a:srcRect t="11" b="11"/>
          <a:stretch/>
        </p:blipFill>
        <p:spPr>
          <a:xfrm>
            <a:off x="3163680" y="836640"/>
            <a:ext cx="5979960" cy="4306320"/>
          </a:xfrm>
          <a:prstGeom prst="rect">
            <a:avLst/>
          </a:prstGeom>
          <a:ln w="9360">
            <a:solidFill>
              <a:srgbClr val="B7B7B7"/>
            </a:solidFill>
            <a:round/>
          </a:ln>
        </p:spPr>
      </p:pic>
      <p:sp>
        <p:nvSpPr>
          <p:cNvPr id="117"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RESPUESTA HOSPITALARIA AMBULATORIOS </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(Personas positivas a COVID-19 </a:t>
            </a:r>
            <a:endParaRPr lang="es-MX" sz="10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no hospitalizadas)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000" b="0" strike="noStrike" spc="-1">
                <a:solidFill>
                  <a:srgbClr val="980000"/>
                </a:solidFill>
                <a:latin typeface="Montserrat SemiBold"/>
                <a:ea typeface="Montserrat SemiBold"/>
              </a:rPr>
              <a:t>Datos acumulados</a:t>
            </a:r>
            <a:r>
              <a:rPr lang="en" sz="1000" b="0" strike="noStrike" spc="-1">
                <a:solidFill>
                  <a:srgbClr val="000000"/>
                </a:solidFill>
                <a:latin typeface="Montserrat SemiBold"/>
                <a:ea typeface="Montserrat SemiBold"/>
              </a:rPr>
              <a:t> </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 calculada mediante el número de días entre la fecha de ingreso de un paciente ambulatorio a una unidad médica y la fecha en que se confirma el resultado de la prueba COVID.</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Permite cuantificar la respuesta hospitalaria en pacientes ambulatorios.</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000" b="0" strike="noStrike" spc="-1">
                <a:solidFill>
                  <a:srgbClr val="000000"/>
                </a:solidFill>
                <a:highlight>
                  <a:srgbClr val="FFFFFF"/>
                </a:highlight>
                <a:latin typeface="Montserrat"/>
                <a:ea typeface="Montserrat"/>
              </a:rPr>
              <a:t>Nota: Los valores negativos en esta variable indican que los resultados se obtuvieron antes de ingresar a la unidad de salud.</a:t>
            </a:r>
            <a:endParaRPr lang="es-MX" sz="1000" b="0" strike="noStrike" spc="-1">
              <a:latin typeface="Arial"/>
            </a:endParaRPr>
          </a:p>
          <a:p>
            <a:pPr>
              <a:lnSpc>
                <a:spcPct val="100000"/>
              </a:lnSpc>
              <a:tabLst>
                <a:tab pos="0" algn="l"/>
              </a:tabLst>
            </a:pPr>
            <a:endParaRPr lang="es-MX"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156240" y="632520"/>
            <a:ext cx="8668440" cy="4268520"/>
          </a:xfrm>
          <a:prstGeom prst="rect">
            <a:avLst/>
          </a:prstGeom>
          <a:noFill/>
          <a:ln>
            <a:noFill/>
          </a:ln>
        </p:spPr>
        <p:txBody>
          <a:bodyPr lIns="399960" tIns="91440" rIns="457200" bIns="91440">
            <a:noAutofit/>
          </a:bodyPr>
          <a:lstStyle/>
          <a:p>
            <a:pPr>
              <a:lnSpc>
                <a:spcPct val="115000"/>
              </a:lnSpc>
              <a:tabLst>
                <a:tab pos="0" algn="l"/>
              </a:tabLst>
            </a:pPr>
            <a:r>
              <a:rPr lang="en" sz="2600" b="0" strike="noStrike" spc="-1">
                <a:solidFill>
                  <a:srgbClr val="000000"/>
                </a:solidFill>
                <a:latin typeface="Montserrat"/>
                <a:ea typeface="Montserrat"/>
              </a:rPr>
              <a:t>Introducción</a:t>
            </a:r>
            <a:endParaRPr lang="es-MX" sz="2600" b="0" strike="noStrike" spc="-1">
              <a:solidFill>
                <a:srgbClr val="000000"/>
              </a:solidFill>
              <a:latin typeface="Arial"/>
            </a:endParaRPr>
          </a:p>
          <a:p>
            <a:pPr>
              <a:lnSpc>
                <a:spcPct val="115000"/>
              </a:lnSpc>
              <a:spcBef>
                <a:spcPts val="300"/>
              </a:spcBef>
              <a:tabLst>
                <a:tab pos="0" algn="l"/>
              </a:tabLst>
            </a:pPr>
            <a:r>
              <a:rPr lang="en" sz="1100" b="0" strike="noStrike" spc="-1">
                <a:solidFill>
                  <a:srgbClr val="000000"/>
                </a:solidFill>
                <a:latin typeface="Montserrat"/>
                <a:ea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0" strike="noStrike" spc="-1" baseline="30000">
                <a:solidFill>
                  <a:srgbClr val="000000"/>
                </a:solidFill>
                <a:latin typeface="Montserrat"/>
                <a:ea typeface="Montserrat"/>
              </a:rPr>
              <a:t>1, 2</a:t>
            </a:r>
            <a:r>
              <a:rPr lang="en" sz="1100" b="0" strike="noStrike" spc="-1">
                <a:solidFill>
                  <a:srgbClr val="000000"/>
                </a:solidFill>
                <a:latin typeface="Montserrat"/>
                <a:ea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a:p>
            <a:pPr>
              <a:lnSpc>
                <a:spcPct val="115000"/>
              </a:lnSpc>
              <a:tabLst>
                <a:tab pos="0" algn="l"/>
              </a:tabLst>
            </a:pPr>
            <a:r>
              <a:rPr lang="en" sz="2600" b="0" strike="noStrike" spc="-1">
                <a:solidFill>
                  <a:srgbClr val="000000"/>
                </a:solidFill>
                <a:latin typeface="Montserrat"/>
                <a:ea typeface="Montserrat"/>
              </a:rPr>
              <a:t>Objetivo</a:t>
            </a:r>
            <a:endParaRPr lang="es-MX" sz="2600" b="0" strike="noStrike" spc="-1">
              <a:solidFill>
                <a:srgbClr val="000000"/>
              </a:solidFill>
              <a:latin typeface="Arial"/>
            </a:endParaRPr>
          </a:p>
          <a:p>
            <a:pPr>
              <a:lnSpc>
                <a:spcPct val="115000"/>
              </a:lnSpc>
              <a:spcBef>
                <a:spcPts val="300"/>
              </a:spcBef>
              <a:tabLst>
                <a:tab pos="0" algn="l"/>
              </a:tabLst>
            </a:pPr>
            <a:r>
              <a:rPr lang="en" sz="1100" b="0" strike="noStrike" spc="-1">
                <a:solidFill>
                  <a:srgbClr val="000000"/>
                </a:solidFill>
                <a:latin typeface="Montserrat"/>
                <a:ea typeface="Montserrat"/>
              </a:rPr>
              <a:t>Generar indicadores a nivel municipal (con base en la residencia del paciente) que permitan cuantificar tiempos de atención hospitalaria que reciben las personas con síntomas de COVID-19. Dichos indicadores son relativos a las siguientes características: accesibilidad al hospital, entrega de resultados y período de atención.</a:t>
            </a:r>
            <a:endParaRPr lang="es-MX" sz="1100" b="0" strike="noStrike" spc="-1">
              <a:solidFill>
                <a:srgbClr val="000000"/>
              </a:solidFill>
              <a:latin typeface="Arial"/>
            </a:endParaRPr>
          </a:p>
          <a:p>
            <a:pPr>
              <a:lnSpc>
                <a:spcPct val="115000"/>
              </a:lnSpc>
              <a:spcBef>
                <a:spcPts val="300"/>
              </a:spcBef>
              <a:tabLst>
                <a:tab pos="0" algn="l"/>
              </a:tabLst>
            </a:pPr>
            <a:endParaRPr lang="es-MX" sz="1100" b="0" strike="noStrike" spc="-1">
              <a:solidFill>
                <a:srgbClr val="000000"/>
              </a:solidFill>
              <a:latin typeface="Arial"/>
            </a:endParaRPr>
          </a:p>
          <a:p>
            <a:pPr marL="457200" indent="-259920">
              <a:lnSpc>
                <a:spcPct val="80000"/>
              </a:lnSpc>
              <a:spcBef>
                <a:spcPts val="300"/>
              </a:spcBef>
              <a:buClr>
                <a:srgbClr val="000000"/>
              </a:buClr>
              <a:buFont typeface="Montserrat"/>
              <a:buAutoNum type="arabicPeriod"/>
              <a:tabLst>
                <a:tab pos="0" algn="l"/>
              </a:tabLst>
            </a:pPr>
            <a:r>
              <a:rPr lang="en" sz="500" b="0" strike="noStrike" spc="-1">
                <a:solidFill>
                  <a:srgbClr val="000000"/>
                </a:solidFill>
                <a:latin typeface="Montserrat"/>
                <a:ea typeface="Montserrat"/>
              </a:rPr>
              <a:t>Peiffer-Smadja, N., Lucet, J. C., Bendjelloul, G., Bouadma, L., Gerard, S., Choquet, C., ... &amp; Descamps, D. (2020). Challenges and issues about organizing a hospital to respond to the COVID-19 outbreak: experience from a French reference centre. </a:t>
            </a:r>
            <a:r>
              <a:rPr lang="en" sz="500" b="0" i="1" strike="noStrike" spc="-1">
                <a:solidFill>
                  <a:srgbClr val="000000"/>
                </a:solidFill>
                <a:latin typeface="Montserrat"/>
                <a:ea typeface="Montserrat"/>
              </a:rPr>
              <a:t>Clinical Microbiology and Infection</a:t>
            </a:r>
            <a:r>
              <a:rPr lang="en" sz="500" b="0" strike="noStrike" spc="-1">
                <a:solidFill>
                  <a:srgbClr val="000000"/>
                </a:solidFill>
                <a:latin typeface="Montserrat"/>
                <a:ea typeface="Montserrat"/>
              </a:rPr>
              <a:t>, </a:t>
            </a:r>
            <a:r>
              <a:rPr lang="en" sz="500" b="0" i="1" strike="noStrike" spc="-1">
                <a:solidFill>
                  <a:srgbClr val="000000"/>
                </a:solidFill>
                <a:latin typeface="Montserrat"/>
                <a:ea typeface="Montserrat"/>
              </a:rPr>
              <a:t>26</a:t>
            </a:r>
            <a:r>
              <a:rPr lang="en" sz="500" b="0" strike="noStrike" spc="-1">
                <a:solidFill>
                  <a:srgbClr val="000000"/>
                </a:solidFill>
                <a:latin typeface="Montserrat"/>
                <a:ea typeface="Montserrat"/>
              </a:rPr>
              <a:t>(6), 669-672.</a:t>
            </a:r>
            <a:endParaRPr lang="es-MX" sz="500" b="0" strike="noStrike" spc="-1">
              <a:solidFill>
                <a:srgbClr val="000000"/>
              </a:solidFill>
              <a:latin typeface="Arial"/>
            </a:endParaRPr>
          </a:p>
          <a:p>
            <a:pPr marL="457200" indent="-266400">
              <a:lnSpc>
                <a:spcPct val="80000"/>
              </a:lnSpc>
              <a:spcBef>
                <a:spcPts val="300"/>
              </a:spcBef>
              <a:buClr>
                <a:srgbClr val="000000"/>
              </a:buClr>
              <a:buFont typeface="Montserrat"/>
              <a:buAutoNum type="arabicPeriod"/>
              <a:tabLst>
                <a:tab pos="0" algn="l"/>
              </a:tabLst>
            </a:pPr>
            <a:r>
              <a:rPr lang="en" sz="500" b="0" strike="noStrike" spc="-1">
                <a:solidFill>
                  <a:srgbClr val="000000"/>
                </a:solidFill>
                <a:latin typeface="Montserrat"/>
                <a:ea typeface="Montserrat"/>
              </a:rPr>
              <a:t>Phua, J., Weng, L., Ling, L., Egi, M., Lim, C. M., Divatia, J. V., ... &amp; Nishimura, M. (2020). Intensive care management of coronavirus disease 2019 (COVID-19): challenges and recommendations. </a:t>
            </a:r>
            <a:r>
              <a:rPr lang="en" sz="500" b="0" i="1" strike="noStrike" spc="-1">
                <a:solidFill>
                  <a:srgbClr val="000000"/>
                </a:solidFill>
                <a:latin typeface="Montserrat"/>
                <a:ea typeface="Montserrat"/>
              </a:rPr>
              <a:t>The Lancet Respiratory Medicine</a:t>
            </a:r>
            <a:r>
              <a:rPr lang="en" sz="900" b="0" strike="noStrike" spc="-1">
                <a:solidFill>
                  <a:srgbClr val="000000"/>
                </a:solidFill>
                <a:latin typeface="Arial"/>
                <a:ea typeface="Arial"/>
              </a:rPr>
              <a:t>.</a:t>
            </a:r>
            <a:endParaRPr lang="es-MX" sz="900" b="0" strike="noStrike" spc="-1">
              <a:solidFill>
                <a:srgbClr val="000000"/>
              </a:solidFill>
              <a:latin typeface="Arial"/>
            </a:endParaRPr>
          </a:p>
          <a:p>
            <a:pPr>
              <a:lnSpc>
                <a:spcPct val="115000"/>
              </a:lnSpc>
              <a:spcBef>
                <a:spcPts val="300"/>
              </a:spcBef>
              <a:spcAft>
                <a:spcPts val="300"/>
              </a:spcAft>
              <a:tabLst>
                <a:tab pos="0" algn="l"/>
              </a:tabLst>
            </a:pPr>
            <a:endParaRPr lang="es-MX" sz="9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Google Shape;202;p33"/>
          <p:cNvPicPr/>
          <p:nvPr/>
        </p:nvPicPr>
        <p:blipFill>
          <a:blip r:embed="rId2"/>
          <a:srcRect l="18" r="18"/>
          <a:stretch/>
        </p:blipFill>
        <p:spPr>
          <a:xfrm>
            <a:off x="3163680" y="836640"/>
            <a:ext cx="5979960" cy="4306320"/>
          </a:xfrm>
          <a:prstGeom prst="rect">
            <a:avLst/>
          </a:prstGeom>
          <a:ln w="9360">
            <a:solidFill>
              <a:srgbClr val="B7B7B7"/>
            </a:solidFill>
            <a:round/>
          </a:ln>
        </p:spPr>
      </p:pic>
      <p:sp>
        <p:nvSpPr>
          <p:cNvPr id="119"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RESPUESTA HOSPITALARIA AMBULATORIOS </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(Personas positivas a COVID-19 </a:t>
            </a:r>
            <a:endParaRPr lang="es-MX" sz="10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no hospitalizadas) </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000" b="0" strike="noStrike" spc="-1">
                <a:solidFill>
                  <a:srgbClr val="980000"/>
                </a:solidFill>
                <a:latin typeface="Montserrat SemiBold"/>
                <a:ea typeface="Montserrat SemiBold"/>
              </a:rPr>
              <a:t>Datos por semana epidemiológica</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Se representa la dinámica semanal de la respuesta hospitalaria calculada a partir de la fecha de ingreso de un paciente ambulatorio a una unidad médica y la fecha en que se confirma el resultado de la prueba COVID.</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Permite visualizar la evolución de la respuesta hospitalaria con respecto a personas ambulatorias durante la pandemia.</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000" b="0" strike="noStrike" spc="-1">
                <a:solidFill>
                  <a:srgbClr val="000000"/>
                </a:solidFill>
                <a:highlight>
                  <a:srgbClr val="FFFF00"/>
                </a:highlight>
                <a:latin typeface="Montserrat"/>
                <a:ea typeface="Montserrat"/>
              </a:rPr>
              <a:t>Nota: Se omiten las dos semanas más recientes debido al atraso en el registro de los datos</a:t>
            </a:r>
            <a:endParaRPr lang="es-MX"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Google Shape;208;p34"/>
          <p:cNvPicPr/>
          <p:nvPr/>
        </p:nvPicPr>
        <p:blipFill>
          <a:blip r:embed="rId2"/>
          <a:srcRect t="11" b="11"/>
          <a:stretch/>
        </p:blipFill>
        <p:spPr>
          <a:xfrm>
            <a:off x="3163680" y="836640"/>
            <a:ext cx="5979960" cy="4306320"/>
          </a:xfrm>
          <a:prstGeom prst="rect">
            <a:avLst/>
          </a:prstGeom>
          <a:ln w="9360">
            <a:solidFill>
              <a:srgbClr val="B7B7B7"/>
            </a:solidFill>
            <a:round/>
          </a:ln>
        </p:spPr>
      </p:pic>
      <p:sp>
        <p:nvSpPr>
          <p:cNvPr id="121"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RESPUESTA HOSPITALARIA </a:t>
            </a:r>
            <a:r>
              <a:t/>
            </a:r>
            <a:br/>
            <a:r>
              <a:rPr lang="en" sz="1200" b="0" strike="noStrike" spc="-1">
                <a:solidFill>
                  <a:srgbClr val="000000"/>
                </a:solidFill>
                <a:latin typeface="Montserrat Light"/>
                <a:ea typeface="Montserrat Light"/>
              </a:rPr>
              <a:t>NO AMBULATORIOS</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(Personas positivas a COVID-19 </a:t>
            </a:r>
            <a:endParaRPr lang="es-MX" sz="10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hospitalizadas)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000" b="0" strike="noStrike" spc="-1">
                <a:solidFill>
                  <a:srgbClr val="980000"/>
                </a:solidFill>
                <a:latin typeface="Montserrat SemiBold"/>
                <a:ea typeface="Montserrat SemiBold"/>
              </a:rPr>
              <a:t>Datos acumulados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 calculada mediante el número de días entre la fecha de ingreso de un paciente hospitalizado a una unidad médica y la fecha en que se confirma el resultado de la prueba COVID.</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Permite cuantificar la respuesta hospitalaria en pacientes hospitalizados. </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000" b="0" strike="noStrike" spc="-1">
                <a:solidFill>
                  <a:srgbClr val="000000"/>
                </a:solidFill>
                <a:highlight>
                  <a:srgbClr val="FFFFFF"/>
                </a:highlight>
                <a:latin typeface="Montserrat"/>
                <a:ea typeface="Montserrat"/>
              </a:rPr>
              <a:t>Nota: Los valores negativos en esta variable indican que los resultados se obtuvieron antes de ingresar a la unidad de salud.</a:t>
            </a:r>
            <a:endParaRPr lang="es-MX" sz="1000" b="0" strike="noStrike" spc="-1">
              <a:latin typeface="Arial"/>
            </a:endParaRPr>
          </a:p>
          <a:p>
            <a:pPr>
              <a:lnSpc>
                <a:spcPct val="100000"/>
              </a:lnSpc>
              <a:tabLst>
                <a:tab pos="0" algn="l"/>
              </a:tabLst>
            </a:pPr>
            <a:endParaRPr lang="es-MX"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Google Shape;214;p35"/>
          <p:cNvPicPr/>
          <p:nvPr/>
        </p:nvPicPr>
        <p:blipFill>
          <a:blip r:embed="rId2"/>
          <a:srcRect l="18" r="18"/>
          <a:stretch/>
        </p:blipFill>
        <p:spPr>
          <a:xfrm>
            <a:off x="3163680" y="836640"/>
            <a:ext cx="5979960" cy="4306320"/>
          </a:xfrm>
          <a:prstGeom prst="rect">
            <a:avLst/>
          </a:prstGeom>
          <a:ln w="9360">
            <a:solidFill>
              <a:srgbClr val="B7B7B7"/>
            </a:solidFill>
            <a:round/>
          </a:ln>
        </p:spPr>
      </p:pic>
      <p:sp>
        <p:nvSpPr>
          <p:cNvPr id="123"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lvl="0">
              <a:buClr>
                <a:srgbClr val="000000"/>
              </a:buClr>
              <a:buSzPts val="1200"/>
            </a:pPr>
            <a:endParaRPr lang="es-MX" spc="-1" noProof="0" dirty="0">
              <a:latin typeface="Arial"/>
              <a:sym typeface="Montserrat Light" panose="00000400000000000000"/>
            </a:endParaRPr>
          </a:p>
          <a:p>
            <a:pPr lvl="0">
              <a:buClr>
                <a:srgbClr val="000000"/>
              </a:buClr>
              <a:buSzPts val="1200"/>
            </a:pPr>
            <a:r>
              <a:rPr kumimoji="0" lang="es-ES" sz="1200" b="0" i="0" u="none" strike="noStrike" kern="0" cap="none" spc="0" normalizeH="0" baseline="0" noProof="0" dirty="0" smtClean="0">
                <a:ln>
                  <a:noFill/>
                </a:ln>
                <a:solidFill>
                  <a:srgbClr val="000000"/>
                </a:solidFill>
                <a:effectLst/>
                <a:uLnTx/>
                <a:uFillTx/>
                <a:latin typeface="Montserrat Light" panose="00000400000000000000"/>
                <a:ea typeface="Montserrat Light" panose="00000400000000000000"/>
                <a:cs typeface="Montserrat Light" panose="00000400000000000000"/>
                <a:sym typeface="Montserrat Light" panose="00000400000000000000"/>
              </a:rPr>
              <a:t>RESPUESTA HOSPITALARIA </a:t>
            </a:r>
            <a:br>
              <a:rPr kumimoji="0" lang="es-ES" sz="1200" b="0" i="0" u="none" strike="noStrike" kern="0" cap="none" spc="0" normalizeH="0" baseline="0" noProof="0" dirty="0" smtClean="0">
                <a:ln>
                  <a:noFill/>
                </a:ln>
                <a:solidFill>
                  <a:srgbClr val="000000"/>
                </a:solidFill>
                <a:effectLst/>
                <a:uLnTx/>
                <a:uFillTx/>
                <a:latin typeface="Montserrat Light" panose="00000400000000000000"/>
                <a:ea typeface="Montserrat Light" panose="00000400000000000000"/>
                <a:cs typeface="Montserrat Light" panose="00000400000000000000"/>
                <a:sym typeface="Montserrat Light" panose="00000400000000000000"/>
              </a:rPr>
            </a:br>
            <a:r>
              <a:rPr kumimoji="0" lang="es-ES" sz="1200" b="0" i="0" u="none" strike="noStrike" kern="0" cap="none" spc="0" normalizeH="0" baseline="0" noProof="0" dirty="0" smtClean="0">
                <a:ln>
                  <a:noFill/>
                </a:ln>
                <a:solidFill>
                  <a:srgbClr val="000000"/>
                </a:solidFill>
                <a:effectLst/>
                <a:uLnTx/>
                <a:uFillTx/>
                <a:latin typeface="Montserrat Light" panose="00000400000000000000"/>
                <a:ea typeface="Montserrat Light" panose="00000400000000000000"/>
                <a:cs typeface="Montserrat Light" panose="00000400000000000000"/>
                <a:sym typeface="Montserrat Light" panose="00000400000000000000"/>
              </a:rPr>
              <a:t>NO AMBULATORIOS</a:t>
            </a:r>
          </a:p>
          <a:p>
            <a:pPr lvl="0">
              <a:buClr>
                <a:srgbClr val="000000"/>
              </a:buClr>
              <a:buSzPts val="1000"/>
            </a:pPr>
            <a:r>
              <a:rPr kumimoji="0" lang="es-ES" sz="1000" b="0" i="0" u="none" strike="noStrike" kern="0" cap="none" spc="0" normalizeH="0" baseline="0" noProof="0" dirty="0" smtClean="0">
                <a:ln>
                  <a:noFill/>
                </a:ln>
                <a:solidFill>
                  <a:srgbClr val="000000"/>
                </a:solidFill>
                <a:effectLst/>
                <a:uLnTx/>
                <a:uFillTx/>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kumimoji="0" lang="es-ES" altLang="en-GB" sz="1000" b="0" i="0" u="none" strike="noStrike" kern="0" cap="none" spc="0" normalizeH="0" baseline="0" noProof="0" dirty="0" smtClean="0">
                <a:ln>
                  <a:noFill/>
                </a:ln>
                <a:solidFill>
                  <a:srgbClr val="000000"/>
                </a:solidFill>
                <a:effectLst/>
                <a:uLnTx/>
                <a:uFillTx/>
                <a:latin typeface="Montserrat SemiBold" panose="00000700000000000000"/>
                <a:ea typeface="Montserrat SemiBold" panose="00000700000000000000"/>
                <a:cs typeface="Montserrat SemiBold" panose="00000700000000000000"/>
                <a:sym typeface="Montserrat SemiBold" panose="00000700000000000000"/>
              </a:rPr>
              <a:t> </a:t>
            </a:r>
            <a:r>
              <a:rPr kumimoji="0" lang="es-ES" sz="1000" b="0" i="0" u="none" strike="noStrike" kern="0" cap="none" spc="0" normalizeH="0" baseline="0" noProof="0" dirty="0" smtClean="0">
                <a:ln>
                  <a:noFill/>
                </a:ln>
                <a:solidFill>
                  <a:srgbClr val="000000"/>
                </a:solidFill>
                <a:effectLst/>
                <a:uLnTx/>
                <a:uFillTx/>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kumimoji="0" lang="es-ES" sz="1200" b="0" i="0" u="none" strike="noStrike" kern="0" cap="none" spc="0" normalizeH="0" baseline="0" noProof="0" dirty="0" smtClean="0">
              <a:ln>
                <a:noFill/>
              </a:ln>
              <a:solidFill>
                <a:srgbClr val="000000"/>
              </a:solidFill>
              <a:effectLst/>
              <a:uLnTx/>
              <a:uFillTx/>
              <a:latin typeface="Montserrat Light" panose="00000400000000000000"/>
              <a:ea typeface="Montserrat Light" panose="00000400000000000000"/>
              <a:cs typeface="Montserrat Light" panose="00000400000000000000"/>
              <a:sym typeface="Montserrat Light" panose="00000400000000000000"/>
            </a:endParaRPr>
          </a:p>
          <a:p>
            <a:pPr lvl="0">
              <a:buClr>
                <a:srgbClr val="000000"/>
              </a:buClr>
              <a:buSzPts val="1200"/>
            </a:pPr>
            <a:r>
              <a:rPr kumimoji="0" lang="es-ES" sz="1000" b="0" i="0" u="none" strike="noStrike" kern="0" cap="none" spc="0" normalizeH="0" baseline="0" noProof="0" dirty="0" smtClean="0">
                <a:ln>
                  <a:noFill/>
                </a:ln>
                <a:solidFill>
                  <a:srgbClr val="980000"/>
                </a:solidFill>
                <a:effectLst/>
                <a:uLnTx/>
                <a:uFillTx/>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kumimoji="0" lang="es-ES" sz="1200" b="0" i="0" u="none" strike="noStrike" kern="0" cap="none" spc="0" normalizeH="0" baseline="0" noProof="0" dirty="0" smtClean="0">
              <a:ln>
                <a:noFill/>
              </a:ln>
              <a:solidFill>
                <a:srgbClr val="000000"/>
              </a:solidFill>
              <a:effectLst/>
              <a:uLnTx/>
              <a:uFillTx/>
              <a:latin typeface="Montserrat Light" panose="00000400000000000000"/>
              <a:ea typeface="Montserrat Light" panose="00000400000000000000"/>
              <a:cs typeface="Montserrat Light" panose="00000400000000000000"/>
              <a:sym typeface="Montserrat Light" panose="00000400000000000000"/>
            </a:endParaRPr>
          </a:p>
          <a:p>
            <a:pPr lvl="0">
              <a:buClr>
                <a:srgbClr val="000000"/>
              </a:buClr>
              <a:buSzPts val="1000"/>
            </a:pPr>
            <a:endParaRPr kumimoji="0" lang="es-ES" sz="1000" b="0" i="0" u="none" strike="noStrike" kern="0" cap="none" spc="0" normalizeH="0" baseline="0" noProof="0" dirty="0" smtClean="0">
              <a:ln>
                <a:noFill/>
              </a:ln>
              <a:solidFill>
                <a:srgbClr val="000000"/>
              </a:solidFill>
              <a:effectLst/>
              <a:uLnTx/>
              <a:uFillTx/>
              <a:latin typeface="Montserrat SemiBold" panose="00000700000000000000"/>
              <a:ea typeface="Montserrat SemiBold" panose="00000700000000000000"/>
              <a:cs typeface="Montserrat SemiBold" panose="00000700000000000000"/>
              <a:sym typeface="Montserrat SemiBold" panose="00000700000000000000"/>
            </a:endParaRPr>
          </a:p>
          <a:p>
            <a:pPr lvl="0">
              <a:buClr>
                <a:srgbClr val="000000"/>
              </a:buClr>
              <a:buSzPts val="1100"/>
            </a:pPr>
            <a:r>
              <a:rPr kumimoji="0" lang="es-ES" sz="1000" b="0" i="0" u="none" strike="noStrike" kern="0" cap="none" spc="0" normalizeH="0" baseline="0" noProof="0" dirty="0" smtClean="0">
                <a:ln>
                  <a:noFill/>
                </a:ln>
                <a:solidFill>
                  <a:srgbClr val="000000"/>
                </a:solidFill>
                <a:effectLst/>
                <a:uLnTx/>
                <a:uFillTx/>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Clr>
                <a:srgbClr val="000000"/>
              </a:buClr>
              <a:buSzPts val="1100"/>
            </a:pPr>
            <a:r>
              <a:rPr kumimoji="0" lang="es-ES" sz="1000" b="0" i="0" u="none" strike="noStrike" kern="0" cap="none" spc="0" normalizeH="0" baseline="0" noProof="0" dirty="0" smtClean="0">
                <a:ln>
                  <a:noFill/>
                </a:ln>
                <a:solidFill>
                  <a:srgbClr val="000000"/>
                </a:solidFill>
                <a:effectLst/>
                <a:uLnTx/>
                <a:uFillTx/>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Clr>
                <a:srgbClr val="000000"/>
              </a:buClr>
              <a:buSzPts val="1100"/>
            </a:pPr>
            <a:endParaRPr kumimoji="0" lang="es-ES" sz="1000" b="0" i="0" u="none" strike="noStrike" kern="0" cap="none" spc="0" normalizeH="0" baseline="0" noProof="0" dirty="0" smtClean="0">
              <a:ln>
                <a:noFill/>
              </a:ln>
              <a:solidFill>
                <a:srgbClr val="000000"/>
              </a:solidFill>
              <a:effectLst/>
              <a:highlight>
                <a:srgbClr val="FFFF00"/>
              </a:highlight>
              <a:uLnTx/>
              <a:uFillTx/>
              <a:latin typeface="Montserrat" panose="02000505000000020004"/>
              <a:ea typeface="Montserrat" panose="02000505000000020004"/>
              <a:cs typeface="Montserrat" panose="02000505000000020004"/>
              <a:sym typeface="Montserrat" panose="02000505000000020004"/>
            </a:endParaRPr>
          </a:p>
          <a:p>
            <a:pPr lvl="0">
              <a:buClr>
                <a:srgbClr val="000000"/>
              </a:buClr>
              <a:buSzPts val="800"/>
            </a:pPr>
            <a:r>
              <a:rPr kumimoji="0" lang="es-ES" sz="900" b="1" i="0" u="none" strike="noStrike" kern="0" cap="none" spc="0" normalizeH="0" baseline="0" noProof="0" dirty="0" smtClean="0">
                <a:ln>
                  <a:noFill/>
                </a:ln>
                <a:solidFill>
                  <a:srgbClr val="000000"/>
                </a:solidFill>
                <a:effectLst/>
                <a:uLnTx/>
                <a:uFillTx/>
                <a:latin typeface="Montserrat" panose="02000505000000020004"/>
                <a:ea typeface="Montserrat" panose="02000505000000020004"/>
                <a:cs typeface="Montserrat" panose="02000505000000020004"/>
                <a:sym typeface="Montserrat" panose="02000505000000020004"/>
              </a:rPr>
              <a:t>Nota: </a:t>
            </a:r>
            <a:r>
              <a:rPr kumimoji="0" lang="es-ES" sz="900" b="0" i="0" u="none" strike="noStrike" kern="0" cap="none" spc="0" normalizeH="0" baseline="0" noProof="0" dirty="0" smtClean="0">
                <a:ln>
                  <a:noFill/>
                </a:ln>
                <a:solidFill>
                  <a:srgbClr val="000000"/>
                </a:solidFill>
                <a:effectLst/>
                <a:uLnTx/>
                <a:uFillTx/>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Clr>
                <a:srgbClr val="000000"/>
              </a:buClr>
              <a:buSzPts val="1000"/>
            </a:pPr>
            <a:endParaRPr kumimoji="0" lang="es-ES" sz="900" b="0" i="0" u="none" strike="noStrike" kern="0" cap="none" spc="0" normalizeH="0" baseline="0" noProof="0" dirty="0" smtClean="0">
              <a:ln>
                <a:noFill/>
              </a:ln>
              <a:solidFill>
                <a:srgbClr val="000000"/>
              </a:solidFill>
              <a:effectLst/>
              <a:uLnTx/>
              <a:uFillTx/>
              <a:latin typeface="Montserrat" panose="02000505000000020004"/>
              <a:ea typeface="Montserrat" panose="02000505000000020004"/>
              <a:cs typeface="Montserrat" panose="02000505000000020004"/>
              <a:sym typeface="Montserrat" panose="02000505000000020004"/>
            </a:endParaRPr>
          </a:p>
          <a:p>
            <a:pPr lvl="0">
              <a:buClr>
                <a:srgbClr val="000000"/>
              </a:buClr>
              <a:buSzPts val="1000"/>
            </a:pPr>
            <a:r>
              <a:rPr kumimoji="0" lang="es-ES" sz="900" b="1" i="0" u="none" strike="noStrike" kern="0" cap="none" spc="0" normalizeH="0" baseline="0" noProof="0" dirty="0" smtClean="0">
                <a:ln>
                  <a:noFill/>
                </a:ln>
                <a:solidFill>
                  <a:srgbClr val="000000"/>
                </a:solidFill>
                <a:effectLst/>
                <a:uLnTx/>
                <a:uFillTx/>
                <a:latin typeface="Montserrat" panose="02000505000000020004"/>
                <a:ea typeface="Montserrat" panose="02000505000000020004"/>
                <a:cs typeface="Montserrat" panose="02000505000000020004"/>
                <a:sym typeface="Montserrat" panose="02000505000000020004"/>
              </a:rPr>
              <a:t>Fe de erratas del 11 de agosto de 2021:</a:t>
            </a:r>
          </a:p>
          <a:p>
            <a:pPr lvl="0">
              <a:buClr>
                <a:srgbClr val="000000"/>
              </a:buClr>
              <a:buSzPts val="1000"/>
            </a:pPr>
            <a:r>
              <a:rPr kumimoji="0" lang="es-ES" sz="900" b="0" i="0" u="none" strike="noStrike" kern="0" cap="none" spc="0" normalizeH="0" baseline="0" noProof="0" dirty="0" smtClean="0">
                <a:ln>
                  <a:noFill/>
                </a:ln>
                <a:solidFill>
                  <a:srgbClr val="000000"/>
                </a:solidFill>
                <a:effectLst/>
                <a:uLnTx/>
                <a:uFillTx/>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kumimoji="0" lang="es-ES" sz="900" b="0" i="0" u="none" strike="noStrike" kern="0" cap="none" spc="0" normalizeH="0" baseline="0" noProof="0" dirty="0">
              <a:ln>
                <a:noFill/>
              </a:ln>
              <a:solidFill>
                <a:srgbClr val="000000"/>
              </a:solidFill>
              <a:effectLst/>
              <a:uLnTx/>
              <a:uFillTx/>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0" y="875160"/>
            <a:ext cx="9143640" cy="4268160"/>
          </a:xfrm>
          <a:prstGeom prst="rect">
            <a:avLst/>
          </a:prstGeom>
          <a:noFill/>
          <a:ln>
            <a:noFill/>
          </a:ln>
        </p:spPr>
        <p:txBody>
          <a:bodyPr lIns="399960" tIns="91440" rIns="457200" bIns="91440">
            <a:noAutofit/>
          </a:bodyPr>
          <a:lstStyle/>
          <a:p>
            <a:pPr>
              <a:lnSpc>
                <a:spcPct val="115000"/>
              </a:lnSpc>
              <a:spcBef>
                <a:spcPts val="300"/>
              </a:spcBef>
              <a:tabLst>
                <a:tab pos="0" algn="l"/>
              </a:tabLst>
            </a:pPr>
            <a:r>
              <a:rPr lang="en" sz="2600" b="0" strike="noStrike" spc="-1">
                <a:solidFill>
                  <a:srgbClr val="000000"/>
                </a:solidFill>
                <a:latin typeface="Montserrat"/>
                <a:ea typeface="Montserrat"/>
              </a:rPr>
              <a:t>Nota metodológica </a:t>
            </a:r>
            <a:endParaRPr lang="es-MX" sz="2600" b="0" strike="noStrike" spc="-1">
              <a:solidFill>
                <a:srgbClr val="000000"/>
              </a:solidFill>
              <a:latin typeface="Arial"/>
            </a:endParaRPr>
          </a:p>
          <a:p>
            <a:pPr>
              <a:lnSpc>
                <a:spcPct val="115000"/>
              </a:lnSpc>
              <a:spcBef>
                <a:spcPts val="300"/>
              </a:spcBef>
              <a:tabLst>
                <a:tab pos="0" algn="l"/>
              </a:tabLst>
            </a:pPr>
            <a:r>
              <a:rPr lang="en" sz="1100" b="0" strike="noStrike" spc="-1">
                <a:solidFill>
                  <a:srgbClr val="000000"/>
                </a:solidFill>
                <a:latin typeface="Montserrat"/>
                <a:ea typeface="Montserrat"/>
              </a:rPr>
              <a:t>Se generaron seis grupos de mapas relacionados al tiempo de atención a personas con síntomas de COVID-19. Las variables que se muestran en los mapas corresponden al promedio de días entre:</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Fecha de síntomas y fecha de ingreso</a:t>
            </a:r>
            <a:endParaRPr lang="es-MX" sz="1100" b="0" strike="noStrike" spc="-1">
              <a:solidFill>
                <a:srgbClr val="000000"/>
              </a:solidFill>
              <a:latin typeface="Arial"/>
            </a:endParaRPr>
          </a:p>
          <a:p>
            <a:pPr marL="914400" lvl="1" indent="-298080">
              <a:lnSpc>
                <a:spcPct val="115000"/>
              </a:lnSpc>
              <a:buClr>
                <a:srgbClr val="000000"/>
              </a:buClr>
              <a:buFont typeface="Montserrat"/>
              <a:buChar char="–"/>
              <a:tabLst>
                <a:tab pos="0" algn="l"/>
              </a:tabLst>
            </a:pPr>
            <a:r>
              <a:rPr lang="en" sz="1100" b="0" strike="noStrike" spc="-1">
                <a:solidFill>
                  <a:srgbClr val="000000"/>
                </a:solidFill>
                <a:latin typeface="Montserrat"/>
                <a:ea typeface="Montserrat"/>
              </a:rPr>
              <a:t>Todos los pacientes que presentaron síntomas de COVID-19</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Fecha de ingreso y fecha de resultados</a:t>
            </a:r>
            <a:endParaRPr lang="es-MX" sz="1100" b="0" strike="noStrike" spc="-1">
              <a:solidFill>
                <a:srgbClr val="000000"/>
              </a:solidFill>
              <a:latin typeface="Arial"/>
            </a:endParaRPr>
          </a:p>
          <a:p>
            <a:pPr marL="914400" lvl="1" indent="-298080">
              <a:lnSpc>
                <a:spcPct val="115000"/>
              </a:lnSpc>
              <a:buClr>
                <a:srgbClr val="000000"/>
              </a:buClr>
              <a:buFont typeface="Montserrat"/>
              <a:buChar char="–"/>
              <a:tabLst>
                <a:tab pos="0" algn="l"/>
              </a:tabLst>
            </a:pPr>
            <a:r>
              <a:rPr lang="en" sz="1100" b="0" strike="noStrike" spc="-1">
                <a:solidFill>
                  <a:srgbClr val="000000"/>
                </a:solidFill>
                <a:latin typeface="Montserrat"/>
                <a:ea typeface="Montserrat"/>
              </a:rPr>
              <a:t>Todos los pacientes que presentaron síntomas de COVID-19  con fecha de resultados</a:t>
            </a:r>
            <a:endParaRPr lang="es-MX" sz="1100" b="0" strike="noStrike" spc="-1">
              <a:solidFill>
                <a:srgbClr val="000000"/>
              </a:solidFill>
              <a:latin typeface="Arial"/>
            </a:endParaRPr>
          </a:p>
          <a:p>
            <a:pPr marL="914400" lvl="1" indent="-298080">
              <a:lnSpc>
                <a:spcPct val="115000"/>
              </a:lnSpc>
              <a:buClr>
                <a:srgbClr val="000000"/>
              </a:buClr>
              <a:buFont typeface="Montserrat"/>
              <a:buChar char="–"/>
              <a:tabLst>
                <a:tab pos="0" algn="l"/>
              </a:tabLst>
            </a:pPr>
            <a:r>
              <a:rPr lang="en" sz="1100" b="0" strike="noStrike" spc="-1">
                <a:solidFill>
                  <a:srgbClr val="000000"/>
                </a:solidFill>
                <a:latin typeface="Montserrat"/>
                <a:ea typeface="Montserrat"/>
              </a:rPr>
              <a:t>Pacientes positivos a COVID-19 ambulatorios con fecha de resultados</a:t>
            </a:r>
            <a:endParaRPr lang="es-MX" sz="1100" b="0" strike="noStrike" spc="-1">
              <a:solidFill>
                <a:srgbClr val="000000"/>
              </a:solidFill>
              <a:latin typeface="Arial"/>
            </a:endParaRPr>
          </a:p>
          <a:p>
            <a:pPr marL="914400" lvl="1" indent="-298080">
              <a:lnSpc>
                <a:spcPct val="115000"/>
              </a:lnSpc>
              <a:buClr>
                <a:srgbClr val="000000"/>
              </a:buClr>
              <a:buFont typeface="Montserrat"/>
              <a:buChar char="–"/>
              <a:tabLst>
                <a:tab pos="0" algn="l"/>
              </a:tabLst>
            </a:pPr>
            <a:r>
              <a:rPr lang="en" sz="1100" b="0" strike="noStrike" spc="-1">
                <a:solidFill>
                  <a:srgbClr val="000000"/>
                </a:solidFill>
                <a:latin typeface="Montserrat"/>
                <a:ea typeface="Montserrat"/>
              </a:rPr>
              <a:t>Pacientes positivos a COVID-19 hospitalizados con fecha de resultados</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Fecha de ingreso y fecha de alta</a:t>
            </a:r>
            <a:endParaRPr lang="es-MX" sz="1100" b="0" strike="noStrike" spc="-1">
              <a:solidFill>
                <a:srgbClr val="000000"/>
              </a:solidFill>
              <a:latin typeface="Arial"/>
            </a:endParaRPr>
          </a:p>
          <a:p>
            <a:pPr marL="914400" lvl="1" indent="-298080">
              <a:lnSpc>
                <a:spcPct val="115000"/>
              </a:lnSpc>
              <a:buClr>
                <a:srgbClr val="000000"/>
              </a:buClr>
              <a:buFont typeface="Montserrat"/>
              <a:buChar char="–"/>
              <a:tabLst>
                <a:tab pos="0" algn="l"/>
              </a:tabLst>
            </a:pPr>
            <a:r>
              <a:rPr lang="en" sz="1100" b="0" strike="noStrike" spc="-1">
                <a:solidFill>
                  <a:srgbClr val="000000"/>
                </a:solidFill>
                <a:latin typeface="Montserrat"/>
                <a:ea typeface="Montserrat"/>
              </a:rPr>
              <a:t>Pacientes positivos a COVID-19 hospitalizados</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Fecha de ingreso  y fecha de defunción</a:t>
            </a:r>
            <a:endParaRPr lang="es-MX" sz="1100" b="0" strike="noStrike" spc="-1">
              <a:solidFill>
                <a:srgbClr val="000000"/>
              </a:solidFill>
              <a:latin typeface="Arial"/>
            </a:endParaRPr>
          </a:p>
          <a:p>
            <a:pPr marL="914400" lvl="1" indent="-298080">
              <a:lnSpc>
                <a:spcPct val="115000"/>
              </a:lnSpc>
              <a:buClr>
                <a:srgbClr val="000000"/>
              </a:buClr>
              <a:buFont typeface="Montserrat"/>
              <a:buChar char="–"/>
              <a:tabLst>
                <a:tab pos="0" algn="l"/>
              </a:tabLst>
            </a:pPr>
            <a:r>
              <a:rPr lang="en" sz="1100" b="0" strike="noStrike" spc="-1">
                <a:solidFill>
                  <a:srgbClr val="000000"/>
                </a:solidFill>
                <a:latin typeface="Montserrat"/>
                <a:ea typeface="Montserrat"/>
              </a:rPr>
              <a:t>Pacientes positivos a COVID-19 que fallecieron</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Fecha de resultados y fecha de alta</a:t>
            </a:r>
            <a:endParaRPr lang="es-MX" sz="1100" b="0" strike="noStrike" spc="-1">
              <a:solidFill>
                <a:srgbClr val="000000"/>
              </a:solidFill>
              <a:latin typeface="Arial"/>
            </a:endParaRPr>
          </a:p>
          <a:p>
            <a:pPr marL="914400" lvl="1" indent="-298080">
              <a:lnSpc>
                <a:spcPct val="115000"/>
              </a:lnSpc>
              <a:buClr>
                <a:srgbClr val="000000"/>
              </a:buClr>
              <a:buFont typeface="Montserrat"/>
              <a:buChar char="–"/>
              <a:tabLst>
                <a:tab pos="0" algn="l"/>
              </a:tabLst>
            </a:pPr>
            <a:r>
              <a:rPr lang="en" sz="1100" b="0" strike="noStrike" spc="-1">
                <a:solidFill>
                  <a:srgbClr val="000000"/>
                </a:solidFill>
                <a:latin typeface="Montserrat"/>
                <a:ea typeface="Montserrat"/>
              </a:rPr>
              <a:t>Pacientes positivos a COVID-19 hospitalizados con fecha de resultados</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Fecha de resultados y fecha de defunción</a:t>
            </a:r>
            <a:endParaRPr lang="es-MX" sz="1100" b="0" strike="noStrike" spc="-1">
              <a:solidFill>
                <a:srgbClr val="000000"/>
              </a:solidFill>
              <a:latin typeface="Arial"/>
            </a:endParaRPr>
          </a:p>
          <a:p>
            <a:pPr marL="914400" lvl="1" indent="-298080">
              <a:lnSpc>
                <a:spcPct val="115000"/>
              </a:lnSpc>
              <a:buClr>
                <a:srgbClr val="000000"/>
              </a:buClr>
              <a:buFont typeface="Montserrat"/>
              <a:buChar char="–"/>
              <a:tabLst>
                <a:tab pos="0" algn="l"/>
              </a:tabLst>
            </a:pPr>
            <a:r>
              <a:rPr lang="en" sz="1100" b="0" strike="noStrike" spc="-1">
                <a:solidFill>
                  <a:srgbClr val="000000"/>
                </a:solidFill>
                <a:latin typeface="Montserrat"/>
                <a:ea typeface="Montserrat"/>
              </a:rPr>
              <a:t>Pacientes positivos a COVID-19 con fecha de resultados que fallecieron</a:t>
            </a: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0" y="877680"/>
            <a:ext cx="9143640" cy="4265280"/>
          </a:xfrm>
          <a:prstGeom prst="rect">
            <a:avLst/>
          </a:prstGeom>
          <a:noFill/>
          <a:ln>
            <a:noFill/>
          </a:ln>
        </p:spPr>
        <p:txBody>
          <a:bodyPr lIns="399960" tIns="91440" rIns="457200" bIns="91440">
            <a:noAutofit/>
          </a:bodyPr>
          <a:lstStyle/>
          <a:p>
            <a:pPr>
              <a:lnSpc>
                <a:spcPct val="115000"/>
              </a:lnSpc>
              <a:tabLst>
                <a:tab pos="0" algn="l"/>
              </a:tabLst>
            </a:pPr>
            <a:r>
              <a:rPr lang="en" sz="2600" b="0" strike="noStrike" spc="-1">
                <a:solidFill>
                  <a:srgbClr val="000000"/>
                </a:solidFill>
                <a:latin typeface="Montserrat"/>
                <a:ea typeface="Montserrat"/>
              </a:rPr>
              <a:t>Nota metodológica </a:t>
            </a:r>
            <a:endParaRPr lang="es-MX" sz="2600" b="0" strike="noStrike" spc="-1">
              <a:solidFill>
                <a:srgbClr val="000000"/>
              </a:solidFill>
              <a:latin typeface="Arial"/>
            </a:endParaRPr>
          </a:p>
          <a:p>
            <a:pPr>
              <a:lnSpc>
                <a:spcPct val="115000"/>
              </a:lnSpc>
              <a:tabLst>
                <a:tab pos="0" algn="l"/>
              </a:tabLst>
            </a:pPr>
            <a:r>
              <a:rPr lang="en" sz="1100" b="0" strike="noStrike" spc="-1">
                <a:solidFill>
                  <a:srgbClr val="000000"/>
                </a:solidFill>
                <a:latin typeface="Montserrat"/>
                <a:ea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a:p>
            <a:pPr>
              <a:lnSpc>
                <a:spcPct val="115000"/>
              </a:lnSpc>
              <a:tabLst>
                <a:tab pos="0" algn="l"/>
              </a:tabLst>
            </a:pPr>
            <a:r>
              <a:rPr lang="en" sz="1100" b="0" strike="noStrike" spc="-1">
                <a:solidFill>
                  <a:srgbClr val="000000"/>
                </a:solidFill>
                <a:latin typeface="Montserrat"/>
                <a:ea typeface="Montserrat"/>
              </a:rPr>
              <a:t>Actualmente las bases de datos no cuentan con fecha de alta de los pacientes, por lo tanto la fecha de alta es inferida de acuerdo con los tiempos propuestos por el modelo AMA</a:t>
            </a:r>
            <a:r>
              <a:rPr lang="en" sz="1100" b="0" strike="noStrike" spc="-1" baseline="30000">
                <a:solidFill>
                  <a:srgbClr val="000000"/>
                </a:solidFill>
                <a:latin typeface="Montserrat"/>
                <a:ea typeface="Montserrat"/>
              </a:rPr>
              <a:t>3</a:t>
            </a:r>
            <a:r>
              <a:rPr lang="en" sz="1100" b="0" strike="noStrike" spc="-1">
                <a:solidFill>
                  <a:srgbClr val="000000"/>
                </a:solidFill>
                <a:latin typeface="Montserrat"/>
                <a:ea typeface="Montserrat"/>
              </a:rPr>
              <a:t>:</a:t>
            </a:r>
            <a:endParaRPr lang="es-MX" sz="1100" b="0" strike="noStrike" spc="-1">
              <a:solidFill>
                <a:srgbClr val="000000"/>
              </a:solidFill>
              <a:latin typeface="Arial"/>
            </a:endParaRPr>
          </a:p>
          <a:p>
            <a:pPr marL="457200" indent="-298080">
              <a:lnSpc>
                <a:spcPct val="115000"/>
              </a:lnSpc>
              <a:buClr>
                <a:srgbClr val="000000"/>
              </a:buClr>
              <a:buFont typeface="Montserrat"/>
              <a:buAutoNum type="romanUcPeriod"/>
              <a:tabLst>
                <a:tab pos="0" algn="l"/>
              </a:tabLst>
            </a:pPr>
            <a:r>
              <a:rPr lang="en" sz="1100" b="0" strike="noStrike" spc="-1">
                <a:solidFill>
                  <a:srgbClr val="000000"/>
                </a:solidFill>
                <a:latin typeface="Montserrat"/>
                <a:ea typeface="Montserrat"/>
              </a:rPr>
              <a:t>Si el paciente es ambulatorio, significa que no requiere de hospitalización y por lo tanto su fecha de alta es igual a su fecha de ingreso.</a:t>
            </a:r>
            <a:endParaRPr lang="es-MX" sz="1100" b="0" strike="noStrike" spc="-1">
              <a:solidFill>
                <a:srgbClr val="000000"/>
              </a:solidFill>
              <a:latin typeface="Arial"/>
            </a:endParaRPr>
          </a:p>
          <a:p>
            <a:pPr marL="457200" indent="-298080">
              <a:lnSpc>
                <a:spcPct val="115000"/>
              </a:lnSpc>
              <a:buClr>
                <a:srgbClr val="000000"/>
              </a:buClr>
              <a:buFont typeface="Montserrat"/>
              <a:buAutoNum type="romanUcPeriod"/>
              <a:tabLst>
                <a:tab pos="0" algn="l"/>
              </a:tabLst>
            </a:pPr>
            <a:r>
              <a:rPr lang="en" sz="1100" b="0" strike="noStrike" spc="-1">
                <a:solidFill>
                  <a:srgbClr val="000000"/>
                </a:solidFill>
                <a:latin typeface="Montserrat"/>
                <a:ea typeface="Montserrat"/>
              </a:rPr>
              <a:t>Si el paciente es hospitalizado pero no fue intubado o requirió de cuidados intensivos su fecha de alta es diez días después de su fecha de ingreso.</a:t>
            </a:r>
            <a:endParaRPr lang="es-MX" sz="1100" b="0" strike="noStrike" spc="-1">
              <a:solidFill>
                <a:srgbClr val="000000"/>
              </a:solidFill>
              <a:latin typeface="Arial"/>
            </a:endParaRPr>
          </a:p>
          <a:p>
            <a:pPr marL="457200" indent="-298080">
              <a:lnSpc>
                <a:spcPct val="115000"/>
              </a:lnSpc>
              <a:buClr>
                <a:srgbClr val="000000"/>
              </a:buClr>
              <a:buFont typeface="Montserrat"/>
              <a:buAutoNum type="romanUcPeriod"/>
              <a:tabLst>
                <a:tab pos="0" algn="l"/>
              </a:tabLst>
            </a:pPr>
            <a:r>
              <a:rPr lang="en" sz="1100" b="0" strike="noStrike" spc="-1">
                <a:solidFill>
                  <a:srgbClr val="000000"/>
                </a:solidFill>
                <a:latin typeface="Montserrat"/>
                <a:ea typeface="Montserrat"/>
              </a:rPr>
              <a:t>Si el paciente fue hospitalizado y fue intubado o requirió de cuidados intensivos  su fecha de alta es dieciséis días después de su fecha de ingreso.</a:t>
            </a:r>
            <a:endParaRPr lang="es-MX" sz="1100" b="0" strike="noStrike" spc="-1">
              <a:solidFill>
                <a:srgbClr val="000000"/>
              </a:solidFill>
              <a:latin typeface="Arial"/>
            </a:endParaRPr>
          </a:p>
          <a:p>
            <a:pPr>
              <a:lnSpc>
                <a:spcPct val="115000"/>
              </a:lnSpc>
              <a:tabLst>
                <a:tab pos="0" algn="l"/>
              </a:tabLst>
            </a:pPr>
            <a:endParaRPr lang="es-MX" sz="1100" b="0" strike="noStrike" spc="-1">
              <a:solidFill>
                <a:srgbClr val="000000"/>
              </a:solidFill>
              <a:latin typeface="Arial"/>
            </a:endParaRPr>
          </a:p>
          <a:p>
            <a:pPr>
              <a:lnSpc>
                <a:spcPct val="115000"/>
              </a:lnSpc>
              <a:tabLst>
                <a:tab pos="0" algn="l"/>
              </a:tabLst>
            </a:pPr>
            <a:r>
              <a:rPr lang="en" sz="1100" b="1" strike="noStrike" spc="-1">
                <a:solidFill>
                  <a:srgbClr val="000000"/>
                </a:solidFill>
                <a:latin typeface="Montserrat"/>
                <a:ea typeface="Montserrat"/>
              </a:rPr>
              <a:t>FUENTES</a:t>
            </a:r>
            <a:endParaRPr lang="es-MX" sz="1100" b="0" strike="noStrike" spc="-1">
              <a:solidFill>
                <a:srgbClr val="000000"/>
              </a:solidFill>
              <a:latin typeface="Arial"/>
            </a:endParaRPr>
          </a:p>
          <a:p>
            <a:pPr>
              <a:lnSpc>
                <a:spcPct val="115000"/>
              </a:lnSpc>
              <a:tabLst>
                <a:tab pos="0" algn="l"/>
              </a:tabLst>
            </a:pPr>
            <a:r>
              <a:rPr lang="en" sz="1100" b="0" strike="noStrike" spc="-1">
                <a:solidFill>
                  <a:srgbClr val="000000"/>
                </a:solidFill>
                <a:latin typeface="Montserrat"/>
                <a:ea typeface="Montserrat"/>
              </a:rPr>
              <a:t>Los datos relativos a pacientes COVID son obtenidos del archivo "210414COVID19MEXICOTOT" de la Dirección General de Epidemiología de la Secretaría de Salud. Los datos de las jurisdicciones sanitarias fueron generados con base en el archivo CLUES 2020 “ESTABLECIMIENTO_SALUD_202008”.</a:t>
            </a:r>
            <a:endParaRPr lang="es-MX" sz="1100" b="0" strike="noStrike" spc="-1">
              <a:solidFill>
                <a:srgbClr val="000000"/>
              </a:solidFill>
              <a:latin typeface="Arial"/>
            </a:endParaRPr>
          </a:p>
          <a:p>
            <a:pPr>
              <a:lnSpc>
                <a:spcPct val="115000"/>
              </a:lnSpc>
              <a:spcBef>
                <a:spcPts val="300"/>
              </a:spcBef>
              <a:tabLst>
                <a:tab pos="0" algn="l"/>
              </a:tabLst>
            </a:pPr>
            <a:endParaRPr lang="es-MX" sz="1100" b="0" strike="noStrike" spc="-1">
              <a:solidFill>
                <a:srgbClr val="000000"/>
              </a:solidFill>
              <a:latin typeface="Arial"/>
            </a:endParaRPr>
          </a:p>
          <a:p>
            <a:pPr marL="457200" indent="-266400">
              <a:lnSpc>
                <a:spcPct val="115000"/>
              </a:lnSpc>
              <a:spcBef>
                <a:spcPts val="300"/>
              </a:spcBef>
              <a:buClr>
                <a:srgbClr val="000000"/>
              </a:buClr>
              <a:buFont typeface="Montserrat"/>
              <a:buAutoNum type="arabicPeriod" startAt="3"/>
              <a:tabLst>
                <a:tab pos="0" algn="l"/>
              </a:tabLst>
            </a:pPr>
            <a:r>
              <a:rPr lang="en" sz="600" b="0" strike="noStrike" spc="-1">
                <a:solidFill>
                  <a:srgbClr val="000000"/>
                </a:solidFill>
                <a:latin typeface="Montserrat"/>
                <a:ea typeface="Montserrat"/>
              </a:rPr>
              <a:t> </a:t>
            </a:r>
            <a:r>
              <a:rPr lang="en" sz="600" b="0" u="sng" strike="noStrike" spc="-1">
                <a:solidFill>
                  <a:srgbClr val="0000FF"/>
                </a:solidFill>
                <a:uFillTx/>
                <a:latin typeface="Montserrat"/>
                <a:ea typeface="Montserrat"/>
                <a:hlinkClick r:id="rId2"/>
              </a:rPr>
              <a:t>Marcos A. Capistran</a:t>
            </a:r>
            <a:r>
              <a:rPr lang="en" sz="600" b="0" strike="noStrike" spc="-1">
                <a:solidFill>
                  <a:srgbClr val="000000"/>
                </a:solidFill>
                <a:latin typeface="Montserrat"/>
                <a:ea typeface="Montserrat"/>
              </a:rPr>
              <a:t>,</a:t>
            </a:r>
            <a:r>
              <a:rPr lang="en" sz="600" b="0" u="sng" strike="noStrike" spc="-1">
                <a:solidFill>
                  <a:srgbClr val="0000FF"/>
                </a:solidFill>
                <a:uFillTx/>
                <a:latin typeface="Montserrat"/>
                <a:ea typeface="Montserrat"/>
                <a:hlinkClick r:id="rId3"/>
              </a:rPr>
              <a:t> Antonio Capella</a:t>
            </a:r>
            <a:r>
              <a:rPr lang="en" sz="600" b="0" strike="noStrike" spc="-1">
                <a:solidFill>
                  <a:srgbClr val="000000"/>
                </a:solidFill>
                <a:latin typeface="Montserrat"/>
                <a:ea typeface="Montserrat"/>
              </a:rPr>
              <a:t>,</a:t>
            </a:r>
            <a:r>
              <a:rPr lang="en" sz="600" b="0" u="sng" strike="noStrike" spc="-1">
                <a:solidFill>
                  <a:srgbClr val="0000FF"/>
                </a:solidFill>
                <a:uFillTx/>
                <a:latin typeface="Montserrat"/>
                <a:ea typeface="Montserrat"/>
                <a:hlinkClick r:id="rId4"/>
              </a:rPr>
              <a:t> J. Andres Christen</a:t>
            </a:r>
            <a:r>
              <a:rPr lang="en" sz="600" b="0" strike="noStrike" spc="-1">
                <a:solidFill>
                  <a:srgbClr val="000000"/>
                </a:solidFill>
                <a:latin typeface="Montserrat"/>
                <a:ea typeface="Montserrat"/>
              </a:rPr>
              <a:t> (2020). Forecasting hospital demand during COVID-19 pandemic outbreaks, 21-25.</a:t>
            </a:r>
            <a:endParaRPr lang="es-MX" sz="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226080" y="1119600"/>
            <a:ext cx="8628120" cy="398520"/>
          </a:xfrm>
          <a:prstGeom prst="rect">
            <a:avLst/>
          </a:prstGeom>
          <a:noFill/>
          <a:ln>
            <a:noFill/>
          </a:ln>
        </p:spPr>
        <p:style>
          <a:lnRef idx="0">
            <a:scrgbClr r="0" g="0" b="0"/>
          </a:lnRef>
          <a:fillRef idx="0">
            <a:scrgbClr r="0" g="0" b="0"/>
          </a:fillRef>
          <a:effectRef idx="0">
            <a:scrgbClr r="0" g="0" b="0"/>
          </a:effectRef>
          <a:fontRef idx="minor"/>
        </p:style>
        <p:txBody>
          <a:bodyPr anchor="ctr">
            <a:noAutofit/>
          </a:bodyPr>
          <a:lstStyle/>
          <a:p>
            <a:pPr>
              <a:lnSpc>
                <a:spcPct val="100000"/>
              </a:lnSpc>
              <a:tabLst>
                <a:tab pos="0" algn="l"/>
              </a:tabLst>
            </a:pPr>
            <a:r>
              <a:rPr lang="en" sz="2600" b="0" strike="noStrike" spc="-1">
                <a:solidFill>
                  <a:srgbClr val="000000"/>
                </a:solidFill>
                <a:latin typeface="Montserrat"/>
                <a:ea typeface="Montserrat"/>
              </a:rPr>
              <a:t>Resultados - Parte I</a:t>
            </a:r>
            <a:endParaRPr lang="es-MX" sz="2600" b="0" strike="noStrike" spc="-1">
              <a:latin typeface="Arial"/>
            </a:endParaRPr>
          </a:p>
        </p:txBody>
      </p:sp>
      <p:sp>
        <p:nvSpPr>
          <p:cNvPr id="89" name="TextShape 2"/>
          <p:cNvSpPr txBox="1"/>
          <p:nvPr/>
        </p:nvSpPr>
        <p:spPr>
          <a:xfrm>
            <a:off x="0" y="1746720"/>
            <a:ext cx="9143640" cy="3396600"/>
          </a:xfrm>
          <a:prstGeom prst="rect">
            <a:avLst/>
          </a:prstGeom>
          <a:noFill/>
          <a:ln>
            <a:noFill/>
          </a:ln>
        </p:spPr>
        <p:txBody>
          <a:bodyPr lIns="399960" tIns="91440" rIns="457200" bIns="91440">
            <a:noAutofit/>
          </a:bodyPr>
          <a:lstStyle/>
          <a:p>
            <a:pPr>
              <a:lnSpc>
                <a:spcPct val="115000"/>
              </a:lnSpc>
              <a:spcBef>
                <a:spcPts val="300"/>
              </a:spcBef>
              <a:tabLst>
                <a:tab pos="0" algn="l"/>
              </a:tabLst>
            </a:pPr>
            <a:r>
              <a:rPr lang="en" sz="1100" b="0" strike="noStrike" spc="-1">
                <a:solidFill>
                  <a:srgbClr val="000000"/>
                </a:solidFill>
                <a:latin typeface="Montserrat"/>
                <a:ea typeface="Montserrat"/>
              </a:rPr>
              <a:t>Conformada por 6 grupos con dos variantes de escala: cortes naturales y cuantiles, en ellos se representa el tiempo promedio entre las siguientes fechas:</a:t>
            </a:r>
            <a:endParaRPr lang="es-MX" sz="1100" b="0" strike="noStrike" spc="-1">
              <a:solidFill>
                <a:srgbClr val="000000"/>
              </a:solidFill>
              <a:latin typeface="Arial"/>
            </a:endParaRPr>
          </a:p>
          <a:p>
            <a:pPr marL="457200" indent="-298080">
              <a:lnSpc>
                <a:spcPct val="115000"/>
              </a:lnSpc>
              <a:spcBef>
                <a:spcPts val="1199"/>
              </a:spcBef>
              <a:buClr>
                <a:srgbClr val="000000"/>
              </a:buClr>
              <a:buFont typeface="Montserrat"/>
              <a:buAutoNum type="arabicPeriod"/>
              <a:tabLst>
                <a:tab pos="0" algn="l"/>
              </a:tabLst>
            </a:pPr>
            <a:r>
              <a:rPr lang="en" sz="1100" b="0" strike="noStrike" spc="-1">
                <a:solidFill>
                  <a:srgbClr val="000000"/>
                </a:solidFill>
                <a:latin typeface="Montserrat"/>
                <a:ea typeface="Montserrat"/>
              </a:rPr>
              <a:t>Síntomas e ingreso</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Ingreso y resultado</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Ingreso y alta</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Ingreso y defunción</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Resultado y alta</a:t>
            </a:r>
            <a:endParaRPr lang="es-MX" sz="1100" b="0" strike="noStrike" spc="-1">
              <a:solidFill>
                <a:srgbClr val="000000"/>
              </a:solidFill>
              <a:latin typeface="Arial"/>
            </a:endParaRPr>
          </a:p>
          <a:p>
            <a:pPr marL="457200" indent="-298080">
              <a:lnSpc>
                <a:spcPct val="115000"/>
              </a:lnSpc>
              <a:buClr>
                <a:srgbClr val="000000"/>
              </a:buClr>
              <a:buFont typeface="Montserrat"/>
              <a:buAutoNum type="arabicPeriod"/>
              <a:tabLst>
                <a:tab pos="0" algn="l"/>
              </a:tabLst>
            </a:pPr>
            <a:r>
              <a:rPr lang="en" sz="1100" b="0" strike="noStrike" spc="-1">
                <a:solidFill>
                  <a:srgbClr val="000000"/>
                </a:solidFill>
                <a:latin typeface="Montserrat"/>
                <a:ea typeface="Montserrat"/>
              </a:rPr>
              <a:t>Resultado y defunción</a:t>
            </a:r>
            <a:endParaRPr lang="es-MX" sz="11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1 - ACCESIBILIDAD HOSPITALARIA</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cortes naturales)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Se calcula a partir del número de días entre el inicio de síntomas y el ingreso a una unidad médica para ser evaluado. </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Este indicador permite cuantificar la accesibilidad hospitalaria y contempla diversos factores, entre ellos la facilidad para llegar a una unidad médica, proximidad y comportamiento social.</a:t>
            </a:r>
            <a:endParaRPr lang="es-MX" sz="1100" b="0" strike="noStrike" spc="-1">
              <a:latin typeface="Arial"/>
            </a:endParaRPr>
          </a:p>
        </p:txBody>
      </p:sp>
      <p:pic>
        <p:nvPicPr>
          <p:cNvPr id="91" name="Google Shape;119;p19"/>
          <p:cNvPicPr/>
          <p:nvPr/>
        </p:nvPicPr>
        <p:blipFill>
          <a:blip r:embed="rId2"/>
          <a:stretch/>
        </p:blipFill>
        <p:spPr>
          <a:xfrm>
            <a:off x="3164760" y="836280"/>
            <a:ext cx="5978880" cy="4307040"/>
          </a:xfrm>
          <a:prstGeom prst="rect">
            <a:avLst/>
          </a:prstGeom>
          <a:ln w="9360">
            <a:solidFill>
              <a:srgbClr val="B7B7B7"/>
            </a:solidFill>
            <a:rou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Google Shape;124;p20"/>
          <p:cNvPicPr/>
          <p:nvPr/>
        </p:nvPicPr>
        <p:blipFill>
          <a:blip r:embed="rId2"/>
          <a:srcRect t="11" b="11"/>
          <a:stretch/>
        </p:blipFill>
        <p:spPr>
          <a:xfrm>
            <a:off x="3163680" y="836640"/>
            <a:ext cx="5979960" cy="4306320"/>
          </a:xfrm>
          <a:prstGeom prst="rect">
            <a:avLst/>
          </a:prstGeom>
          <a:ln w="9360">
            <a:solidFill>
              <a:srgbClr val="B7B7B7"/>
            </a:solidFill>
            <a:round/>
          </a:ln>
        </p:spPr>
      </p:pic>
      <p:sp>
        <p:nvSpPr>
          <p:cNvPr id="93"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1 - ACCESIBILIDAD HOSPITALARIA</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cuantiles)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Se calcula a partir del número de días entre el inicio de síntomas y el ingreso a una unidad médica para ser evaluado. </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Este indicador permite cuantificar la accesibilidad hospitalaria y contempla diversos factores, entre ellos la facilidad para llegar a una unidad médica, proximidad y comportamiento social.</a:t>
            </a:r>
            <a:endParaRPr lang="es-MX" sz="11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Google Shape;130;p21"/>
          <p:cNvPicPr/>
          <p:nvPr/>
        </p:nvPicPr>
        <p:blipFill>
          <a:blip r:embed="rId2"/>
          <a:srcRect t="11" b="11"/>
          <a:stretch/>
        </p:blipFill>
        <p:spPr>
          <a:xfrm>
            <a:off x="3163680" y="835560"/>
            <a:ext cx="5979960" cy="4306320"/>
          </a:xfrm>
          <a:prstGeom prst="rect">
            <a:avLst/>
          </a:prstGeom>
          <a:ln w="9360">
            <a:solidFill>
              <a:srgbClr val="B7B7B7"/>
            </a:solidFill>
            <a:round/>
          </a:ln>
        </p:spPr>
      </p:pic>
      <p:sp>
        <p:nvSpPr>
          <p:cNvPr id="95"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2 - RESPUESTA HOSPITALARIA</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cortes naturales)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 calculada mediante el número de días entre la fecha de ingreso a una unidad médica y la fecha en que se confirma el resultado de la prueba COVID.</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Este indicador permite cuantificar la respuesta hospitalaria y</a:t>
            </a:r>
            <a:r>
              <a:rPr lang="en" sz="1100" b="0" strike="noStrike" spc="-1">
                <a:solidFill>
                  <a:srgbClr val="000000"/>
                </a:solidFill>
                <a:highlight>
                  <a:srgbClr val="FFFFFF"/>
                </a:highlight>
                <a:latin typeface="Montserrat"/>
                <a:ea typeface="Montserrat"/>
              </a:rPr>
              <a:t> algunos de los factores con los que se podría asociar son: la infraestructura de las unidades de salud, la cantidad de personal, el abastecimiento de recursos y la afluencia de pacientes.</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000" b="0" strike="noStrike" spc="-1">
                <a:solidFill>
                  <a:srgbClr val="000000"/>
                </a:solidFill>
                <a:highlight>
                  <a:srgbClr val="FFFFFF"/>
                </a:highlight>
                <a:latin typeface="Montserrat"/>
                <a:ea typeface="Montserrat"/>
              </a:rPr>
              <a:t>Nota: los valores negativos en esta variable indican que los resultados se confirmaron antes del ingreso a la unidad médica.</a:t>
            </a:r>
            <a:endParaRPr lang="es-MX"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oogle Shape;136;p22"/>
          <p:cNvPicPr/>
          <p:nvPr/>
        </p:nvPicPr>
        <p:blipFill>
          <a:blip r:embed="rId2"/>
          <a:srcRect t="11" b="11"/>
          <a:stretch/>
        </p:blipFill>
        <p:spPr>
          <a:xfrm>
            <a:off x="3163680" y="835560"/>
            <a:ext cx="5979960" cy="4306320"/>
          </a:xfrm>
          <a:prstGeom prst="rect">
            <a:avLst/>
          </a:prstGeom>
          <a:ln w="9360">
            <a:solidFill>
              <a:srgbClr val="B7B7B7"/>
            </a:solidFill>
            <a:round/>
          </a:ln>
        </p:spPr>
      </p:pic>
      <p:sp>
        <p:nvSpPr>
          <p:cNvPr id="97" name="CustomShape 1"/>
          <p:cNvSpPr/>
          <p:nvPr/>
        </p:nvSpPr>
        <p:spPr>
          <a:xfrm>
            <a:off x="0" y="836280"/>
            <a:ext cx="3164400" cy="4307040"/>
          </a:xfrm>
          <a:prstGeom prst="rect">
            <a:avLst/>
          </a:prstGeom>
          <a:noFill/>
          <a:ln>
            <a:noFill/>
          </a:ln>
        </p:spPr>
        <p:style>
          <a:lnRef idx="0">
            <a:scrgbClr r="0" g="0" b="0"/>
          </a:lnRef>
          <a:fillRef idx="0">
            <a:scrgbClr r="0" g="0" b="0"/>
          </a:fillRef>
          <a:effectRef idx="0">
            <a:scrgbClr r="0" g="0" b="0"/>
          </a:effectRef>
          <a:fontRef idx="minor"/>
        </p:style>
        <p:txBody>
          <a:bodyPr lIns="228600" tIns="91440" rIns="192960" bIns="91440">
            <a:noAutofit/>
          </a:bodyPr>
          <a:lstStyle/>
          <a:p>
            <a:pPr>
              <a:lnSpc>
                <a:spcPct val="100000"/>
              </a:lnSpc>
              <a:tabLst>
                <a:tab pos="0" algn="l"/>
              </a:tabLst>
            </a:pPr>
            <a:endParaRPr lang="es-MX" sz="1800" b="0" strike="noStrike" spc="-1">
              <a:latin typeface="Arial"/>
            </a:endParaRPr>
          </a:p>
          <a:p>
            <a:pPr>
              <a:lnSpc>
                <a:spcPct val="100000"/>
              </a:lnSpc>
              <a:tabLst>
                <a:tab pos="0" algn="l"/>
              </a:tabLst>
            </a:pPr>
            <a:r>
              <a:rPr lang="en" sz="1200" b="0" strike="noStrike" spc="-1">
                <a:solidFill>
                  <a:srgbClr val="000000"/>
                </a:solidFill>
                <a:latin typeface="Montserrat Light"/>
                <a:ea typeface="Montserrat Light"/>
              </a:rPr>
              <a:t>2 - RESPUESTA HOSPITALARIA</a:t>
            </a:r>
            <a:endParaRPr lang="es-MX" sz="1200" b="0" strike="noStrike" spc="-1">
              <a:latin typeface="Arial"/>
            </a:endParaRPr>
          </a:p>
          <a:p>
            <a:pPr>
              <a:lnSpc>
                <a:spcPct val="100000"/>
              </a:lnSpc>
              <a:tabLst>
                <a:tab pos="0" algn="l"/>
              </a:tabLst>
            </a:pPr>
            <a:r>
              <a:rPr lang="en" sz="1000" b="0" strike="noStrike" spc="-1">
                <a:solidFill>
                  <a:srgbClr val="000000"/>
                </a:solidFill>
                <a:latin typeface="Montserrat SemiBold"/>
                <a:ea typeface="Montserrat SemiBold"/>
              </a:rPr>
              <a:t>(escala: cuantiles)</a:t>
            </a: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endParaRPr lang="es-MX" sz="10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 calculada mediante el número de días entre la fecha de ingreso a una unidad médica y la fecha en que se confirma el resultado de la prueba COVID.</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100" b="0" strike="noStrike" spc="-1">
                <a:solidFill>
                  <a:srgbClr val="000000"/>
                </a:solidFill>
                <a:latin typeface="Montserrat"/>
                <a:ea typeface="Montserrat"/>
              </a:rPr>
              <a:t>Este indicador permite cuantificar la respuesta hospitalaria y</a:t>
            </a:r>
            <a:r>
              <a:rPr lang="en" sz="1100" b="0" strike="noStrike" spc="-1">
                <a:solidFill>
                  <a:srgbClr val="000000"/>
                </a:solidFill>
                <a:highlight>
                  <a:srgbClr val="FFFFFF"/>
                </a:highlight>
                <a:latin typeface="Montserrat"/>
                <a:ea typeface="Montserrat"/>
              </a:rPr>
              <a:t> algunos de los factores con los que se podría asociar son: la infraestructura de las unidades de salud, la cantidad de personal, el abastecimiento de recursos y la afluencia de pacientes.</a:t>
            </a: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endParaRPr lang="es-MX" sz="1100" b="0" strike="noStrike" spc="-1">
              <a:latin typeface="Arial"/>
            </a:endParaRPr>
          </a:p>
          <a:p>
            <a:pPr>
              <a:lnSpc>
                <a:spcPct val="100000"/>
              </a:lnSpc>
              <a:tabLst>
                <a:tab pos="0" algn="l"/>
              </a:tabLst>
            </a:pPr>
            <a:r>
              <a:rPr lang="en" sz="1000" b="0" strike="noStrike" spc="-1">
                <a:solidFill>
                  <a:srgbClr val="000000"/>
                </a:solidFill>
                <a:highlight>
                  <a:srgbClr val="FFFFFF"/>
                </a:highlight>
                <a:latin typeface="Montserrat"/>
                <a:ea typeface="Montserrat"/>
              </a:rPr>
              <a:t>Nota: los valores negativos en esta variable indican que los resultados se confirmaron antes del ingreso a la unidad médica.</a:t>
            </a:r>
            <a:endParaRPr lang="es-MX" sz="1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TotalTime>
  <Words>1960</Words>
  <Application>Microsoft Office PowerPoint</Application>
  <PresentationFormat>Presentación en pantalla (16:9)</PresentationFormat>
  <Paragraphs>254</Paragraphs>
  <Slides>22</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22</vt:i4>
      </vt:variant>
    </vt:vector>
  </HeadingPairs>
  <TitlesOfParts>
    <vt:vector size="32" baseType="lpstr">
      <vt:lpstr>Arial</vt:lpstr>
      <vt:lpstr>DejaVu Sans</vt:lpstr>
      <vt:lpstr>Montserrat</vt:lpstr>
      <vt:lpstr>Montserrat Light</vt:lpstr>
      <vt:lpstr>Montserrat SemiBold</vt:lpstr>
      <vt:lpstr>Symbol</vt:lpstr>
      <vt:lpstr>Times New Roman</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dc:description/>
  <cp:lastModifiedBy>Daniela Alvarado</cp:lastModifiedBy>
  <cp:revision>3</cp:revision>
  <dcterms:modified xsi:type="dcterms:W3CDTF">2021-08-06T21:48:50Z</dcterms:modified>
  <dc:language>es-MX</dc:language>
</cp:coreProperties>
</file>